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83" r:id="rId27"/>
    <p:sldId id="284" r:id="rId28"/>
    <p:sldId id="285" r:id="rId29"/>
    <p:sldId id="286" r:id="rId30"/>
    <p:sldId id="287" r:id="rId31"/>
    <p:sldId id="288" r:id="rId32"/>
  </p:sldIdLst>
  <p:sldSz cx="10691813" cy="7559675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 userDrawn="1">
          <p15:clr>
            <a:srgbClr val="A4A3A4"/>
          </p15:clr>
        </p15:guide>
        <p15:guide id="2" pos="33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7" d="100"/>
          <a:sy n="97" d="100"/>
        </p:scale>
        <p:origin x="762" y="72"/>
      </p:cViewPr>
      <p:guideLst>
        <p:guide orient="horz" pos="2381"/>
        <p:guide pos="33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272880" y="420516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/>
          </p:nvPr>
        </p:nvSpPr>
        <p:spPr>
          <a:xfrm>
            <a:off x="547920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370800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714348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27288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/>
          </p:nvPr>
        </p:nvSpPr>
        <p:spPr>
          <a:xfrm>
            <a:off x="370800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/>
          </p:nvPr>
        </p:nvSpPr>
        <p:spPr>
          <a:xfrm>
            <a:off x="714348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40A1B758-8DBC-4342-AE69-357965986185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D859637A-B4C6-495A-AE67-92B01C7DB8C5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59152E03-4442-4D4F-B2AE-D1638F504A5C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650A3289-886C-450D-AB54-D01C39256006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05ED1722-D43E-4C21-8E6A-A65DFCA63B80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1892160" y="248400"/>
            <a:ext cx="8448120" cy="285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9F84F7F9-6D9D-421F-B173-3D07E5B756AB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58C20BEA-14F7-4CC8-AC55-3716FEBF0E8A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547920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C6706F43-CB6E-4DEB-A1F8-280920D6DDD5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32B60739-2730-474E-B427-3A2B299671A4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272880" y="420516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DD7A55BA-AF6D-49C5-A58D-C9453DFAF52D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547920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F9FD23AC-27FA-4398-8DD2-0D2B3A1148F7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370800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714348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27288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/>
          </p:nvPr>
        </p:nvSpPr>
        <p:spPr>
          <a:xfrm>
            <a:off x="370800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/>
          </p:nvPr>
        </p:nvSpPr>
        <p:spPr>
          <a:xfrm>
            <a:off x="714348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3045056D-A25D-46BF-80EA-19D88D2022CC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subTitle"/>
          </p:nvPr>
        </p:nvSpPr>
        <p:spPr>
          <a:xfrm>
            <a:off x="1892160" y="248400"/>
            <a:ext cx="8448120" cy="285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547920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272880" y="420516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547920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370800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714348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/>
          </p:nvPr>
        </p:nvSpPr>
        <p:spPr>
          <a:xfrm>
            <a:off x="27288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6"/>
          <p:cNvSpPr>
            <a:spLocks noGrp="1"/>
          </p:cNvSpPr>
          <p:nvPr>
            <p:ph/>
          </p:nvPr>
        </p:nvSpPr>
        <p:spPr>
          <a:xfrm>
            <a:off x="370800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7"/>
          <p:cNvSpPr>
            <a:spLocks noGrp="1"/>
          </p:cNvSpPr>
          <p:nvPr>
            <p:ph/>
          </p:nvPr>
        </p:nvSpPr>
        <p:spPr>
          <a:xfrm>
            <a:off x="714348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DE0E0C1F-80EF-4621-BA4F-1809926A2030}" type="slidenum">
              <a:t>‹N°›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subTitle"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D46CEC1C-0574-4710-ACAB-B6FDD9B5D559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8B20E608-CB57-497D-A49B-8509B9AB72DB}" type="slidenum">
              <a:t>‹N°›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6A5CAF9-112C-4489-B063-472E8881204E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99374E0-DBB9-4E5B-8220-EAC2BFBFBB52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ubTitle"/>
          </p:nvPr>
        </p:nvSpPr>
        <p:spPr>
          <a:xfrm>
            <a:off x="1892160" y="248400"/>
            <a:ext cx="8448120" cy="285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D86820F1-3941-4504-937E-35C18E1228A9}" type="slidenum">
              <a:t>‹N°›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B6634121-582C-427B-9E44-240664746EC0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547920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B87BC044-0172-4374-8ADB-38392C9FEB72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613F2FD-8D8B-4987-AEEA-05E5C6D2C49D}" type="slidenum">
              <a:t>‹N°›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272880" y="420516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978C493-3F4F-42BF-96AE-B21304031BB6}" type="slidenum">
              <a:t>‹N°›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5"/>
          <p:cNvSpPr>
            <a:spLocks noGrp="1"/>
          </p:cNvSpPr>
          <p:nvPr>
            <p:ph/>
          </p:nvPr>
        </p:nvSpPr>
        <p:spPr>
          <a:xfrm>
            <a:off x="547920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FA78526-2013-42F5-9E10-055C32243D46}" type="slidenum">
              <a:t>‹N°›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/>
          </p:nvPr>
        </p:nvSpPr>
        <p:spPr>
          <a:xfrm>
            <a:off x="370800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/>
          </p:nvPr>
        </p:nvSpPr>
        <p:spPr>
          <a:xfrm>
            <a:off x="7143480" y="135612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/>
          </p:nvPr>
        </p:nvSpPr>
        <p:spPr>
          <a:xfrm>
            <a:off x="27288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/>
          </p:nvPr>
        </p:nvSpPr>
        <p:spPr>
          <a:xfrm>
            <a:off x="370800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7"/>
          <p:cNvSpPr>
            <a:spLocks noGrp="1"/>
          </p:cNvSpPr>
          <p:nvPr>
            <p:ph/>
          </p:nvPr>
        </p:nvSpPr>
        <p:spPr>
          <a:xfrm>
            <a:off x="7143480" y="4205160"/>
            <a:ext cx="32713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08209F7-4994-4778-8778-FB495FAAFC58}" type="slidenum">
              <a:t>‹N°›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1892160" y="248400"/>
            <a:ext cx="8448120" cy="285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479200" y="420516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en-GB" sz="24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479200" y="1356120"/>
            <a:ext cx="495792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/>
          </p:nvPr>
        </p:nvSpPr>
        <p:spPr>
          <a:xfrm>
            <a:off x="272880" y="4205160"/>
            <a:ext cx="10160280" cy="260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972"/>
              </a:spcBef>
              <a:buNone/>
            </a:pP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49080" y="3168000"/>
            <a:ext cx="9164880" cy="1296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3200" b="1" strike="noStrike" spc="-1">
                <a:solidFill>
                  <a:srgbClr val="000000"/>
                </a:solidFill>
                <a:latin typeface="Arial"/>
              </a:rPr>
              <a:t>Feu clic per a editar el format del text del títol</a:t>
            </a: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1382840" y="2832120"/>
            <a:ext cx="5805720" cy="3861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solidFill>
                  <a:srgbClr val="000000"/>
                </a:solidFill>
                <a:latin typeface="Arial"/>
              </a:rPr>
              <a:t>Feu clic per a editar el format del text de l'esquema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solidFill>
                  <a:srgbClr val="000000"/>
                </a:solidFill>
                <a:latin typeface="Arial"/>
              </a:rPr>
              <a:t>Segon nivell de l'esquema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solidFill>
                  <a:srgbClr val="000000"/>
                </a:solidFill>
                <a:latin typeface="Arial"/>
              </a:rPr>
              <a:t>Tercer nivell de l'esquema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Quart nivell de l'esquema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Cinquè nivell de l'esquema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Sisè nivell de l'esquema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Setè nivell de l'esquema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34600" y="7128000"/>
            <a:ext cx="2490840" cy="280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en-GB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Times New Roman"/>
              </a:rPr>
              <a:t>&lt;data/hora&gt;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36200" y="7128000"/>
            <a:ext cx="7026120" cy="280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en-GB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Times New Roman"/>
              </a:rPr>
              <a:t>&lt;peu de pàgina&gt;</a:t>
            </a:r>
          </a:p>
        </p:txBody>
      </p:sp>
      <p:pic>
        <p:nvPicPr>
          <p:cNvPr id="4" name="Image 3"/>
          <p:cNvPicPr/>
          <p:nvPr/>
        </p:nvPicPr>
        <p:blipFill>
          <a:blip r:embed="rId14"/>
          <a:stretch/>
        </p:blipFill>
        <p:spPr>
          <a:xfrm>
            <a:off x="1933200" y="252000"/>
            <a:ext cx="992880" cy="936000"/>
          </a:xfrm>
          <a:prstGeom prst="rect">
            <a:avLst/>
          </a:prstGeom>
          <a:ln w="36000">
            <a:noFill/>
          </a:ln>
        </p:spPr>
      </p:pic>
      <p:pic>
        <p:nvPicPr>
          <p:cNvPr id="5" name="Image 4"/>
          <p:cNvPicPr/>
          <p:nvPr/>
        </p:nvPicPr>
        <p:blipFill>
          <a:blip r:embed="rId15"/>
          <a:stretch/>
        </p:blipFill>
        <p:spPr>
          <a:xfrm>
            <a:off x="648000" y="252000"/>
            <a:ext cx="1159920" cy="935280"/>
          </a:xfrm>
          <a:prstGeom prst="rect">
            <a:avLst/>
          </a:prstGeom>
          <a:ln w="3600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Feu clic per a editar el format del text del títol</a:t>
            </a: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1044000" lvl="1" indent="-504000">
              <a:spcBef>
                <a:spcPts val="1131"/>
              </a:spcBef>
              <a:buClr>
                <a:srgbClr val="000000"/>
              </a:buClr>
              <a:buSzPct val="80000"/>
              <a:buFont typeface="Segoe UI"/>
              <a:buChar char="–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512000" lvl="2" indent="-504000">
              <a:spcBef>
                <a:spcPts val="850"/>
              </a:spcBef>
              <a:buClr>
                <a:srgbClr val="000000"/>
              </a:buClr>
              <a:buSzPct val="50000"/>
              <a:buFont typeface="Noto Sans"/>
              <a:buChar char="►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2016000" lvl="3" indent="-504000">
              <a:spcBef>
                <a:spcPts val="567"/>
              </a:spcBef>
              <a:buClr>
                <a:srgbClr val="000000"/>
              </a:buClr>
              <a:buSzPct val="75000"/>
              <a:buFont typeface="Noto Sans"/>
              <a:buChar char="—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448000" lvl="4" indent="-504000">
              <a:spcBef>
                <a:spcPts val="283"/>
              </a:spcBef>
              <a:buClr>
                <a:srgbClr val="000000"/>
              </a:buClr>
              <a:buFont typeface="Segoe UI"/>
              <a:buChar char="»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880000" lvl="5" indent="-504000">
              <a:spcBef>
                <a:spcPts val="283"/>
              </a:spcBef>
              <a:buClr>
                <a:srgbClr val="000000"/>
              </a:buClr>
              <a:buSzPct val="45000"/>
              <a:buFont typeface="Noto Sans"/>
              <a:buChar char="»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312000" lvl="6" indent="-504000">
              <a:spcBef>
                <a:spcPts val="283"/>
              </a:spcBef>
              <a:buClr>
                <a:srgbClr val="000000"/>
              </a:buClr>
              <a:buSzPct val="45000"/>
              <a:buFont typeface="Noto Sans"/>
              <a:buChar char="»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  <p:sp>
        <p:nvSpPr>
          <p:cNvPr id="44" name="PlaceHolder 3"/>
          <p:cNvSpPr>
            <a:spLocks noGrp="1"/>
          </p:cNvSpPr>
          <p:nvPr>
            <p:ph type="ftr" idx="3"/>
          </p:nvPr>
        </p:nvSpPr>
        <p:spPr>
          <a:xfrm>
            <a:off x="1359360" y="7200000"/>
            <a:ext cx="73458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en-GB" sz="1400" b="0" strike="noStrike" spc="-1">
                <a:solidFill>
                  <a:srgbClr val="000000"/>
                </a:solidFill>
                <a:latin typeface="Arial"/>
              </a:defRPr>
            </a:lvl1pPr>
          </a:lstStyle>
          <a:p>
            <a:pPr indent="0" algn="ctr"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&lt;peu de pàgina&gt;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sldNum" idx="4"/>
          </p:nvPr>
        </p:nvSpPr>
        <p:spPr>
          <a:xfrm>
            <a:off x="9478800" y="7192080"/>
            <a:ext cx="1040040" cy="20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en-GB" sz="1400" b="0" strike="noStrike" spc="-1">
                <a:solidFill>
                  <a:srgbClr val="000000"/>
                </a:solidFill>
                <a:latin typeface="Arial"/>
              </a:defRPr>
            </a:lvl1pPr>
          </a:lstStyle>
          <a:p>
            <a:pPr indent="0" algn="ctr">
              <a:buNone/>
            </a:pPr>
            <a:fld id="{B8856AFF-CFBF-4550-8175-398F5B26AA2C}" type="slidenum">
              <a:rPr lang="en-GB" sz="1400" b="0" strike="noStrike" spc="-1">
                <a:solidFill>
                  <a:srgbClr val="000000"/>
                </a:solidFill>
                <a:latin typeface="Arial"/>
              </a:rPr>
              <a:t>‹N°›</a:t>
            </a:fld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/</a:t>
            </a:r>
            <a:fld id="{C6043B37-BD7B-42CE-87E6-4560FF615BCD}" type="slidecount">
              <a:rPr lang="en-GB" sz="1400" b="0" strike="noStrike" spc="-1">
                <a:solidFill>
                  <a:srgbClr val="000000"/>
                </a:solidFill>
                <a:latin typeface="Arial"/>
              </a:rPr>
              <a:t>28</a:t>
            </a:fld>
            <a:endParaRPr lang="en-GB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" name="Image 45"/>
          <p:cNvPicPr/>
          <p:nvPr/>
        </p:nvPicPr>
        <p:blipFill>
          <a:blip r:embed="rId14"/>
          <a:stretch/>
        </p:blipFill>
        <p:spPr>
          <a:xfrm>
            <a:off x="1101600" y="252000"/>
            <a:ext cx="612000" cy="612000"/>
          </a:xfrm>
          <a:prstGeom prst="rect">
            <a:avLst/>
          </a:prstGeom>
          <a:ln w="36000">
            <a:noFill/>
          </a:ln>
        </p:spPr>
      </p:pic>
      <p:pic>
        <p:nvPicPr>
          <p:cNvPr id="47" name="Image 46"/>
          <p:cNvPicPr/>
          <p:nvPr/>
        </p:nvPicPr>
        <p:blipFill>
          <a:blip r:embed="rId15"/>
          <a:stretch/>
        </p:blipFill>
        <p:spPr>
          <a:xfrm>
            <a:off x="284400" y="252000"/>
            <a:ext cx="759960" cy="612000"/>
          </a:xfrm>
          <a:prstGeom prst="rect">
            <a:avLst/>
          </a:prstGeom>
          <a:ln w="36000">
            <a:noFill/>
          </a:ln>
        </p:spPr>
      </p:pic>
      <p:sp>
        <p:nvSpPr>
          <p:cNvPr id="48" name="PlaceHolder 5"/>
          <p:cNvSpPr>
            <a:spLocks noGrp="1"/>
          </p:cNvSpPr>
          <p:nvPr>
            <p:ph type="dt" idx="5"/>
          </p:nvPr>
        </p:nvSpPr>
        <p:spPr>
          <a:xfrm>
            <a:off x="273960" y="7200000"/>
            <a:ext cx="2490840" cy="521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en-GB" sz="1400" b="0" strike="noStrike" spc="-1">
                <a:solidFill>
                  <a:srgbClr val="000000"/>
                </a:solidFill>
                <a:latin typeface="Arial"/>
              </a:defRPr>
            </a:lvl1pPr>
          </a:lstStyle>
          <a:p>
            <a:pPr indent="0"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&lt;data/hora&gt;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9080" y="3168000"/>
            <a:ext cx="9164880" cy="1296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Feu clic per a editar el format del text del títol</a:t>
            </a: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382840" y="2832120"/>
            <a:ext cx="5805720" cy="3861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Feu clic per a editar el format del text de l'esquema</a:t>
            </a:r>
          </a:p>
          <a:p>
            <a:pPr marL="1044000" lvl="1" indent="-504000">
              <a:spcBef>
                <a:spcPts val="1128"/>
              </a:spcBef>
              <a:buClr>
                <a:srgbClr val="000000"/>
              </a:buClr>
              <a:buSzPct val="80000"/>
              <a:buFont typeface="Segoe UI"/>
              <a:buChar char="–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Segon nivell de l'esquema</a:t>
            </a:r>
          </a:p>
          <a:p>
            <a:pPr marL="1512000" lvl="2" indent="-504000">
              <a:spcBef>
                <a:spcPts val="850"/>
              </a:spcBef>
              <a:buClr>
                <a:srgbClr val="000000"/>
              </a:buClr>
              <a:buSzPct val="50000"/>
              <a:buFont typeface="Noto Sans"/>
              <a:buChar char="►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Tercer nivell de l'esquema</a:t>
            </a:r>
          </a:p>
          <a:p>
            <a:pPr marL="2016000" lvl="3" indent="-504000">
              <a:spcBef>
                <a:spcPts val="567"/>
              </a:spcBef>
              <a:buClr>
                <a:srgbClr val="000000"/>
              </a:buClr>
              <a:buSzPct val="75000"/>
              <a:buFont typeface="Noto Sans"/>
              <a:buChar char="—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Quart nivell de l'esquema</a:t>
            </a:r>
          </a:p>
          <a:p>
            <a:pPr marL="2448000" lvl="4" indent="-504000">
              <a:spcBef>
                <a:spcPts val="283"/>
              </a:spcBef>
              <a:buClr>
                <a:srgbClr val="000000"/>
              </a:buClr>
              <a:buFont typeface="Segoe UI"/>
              <a:buChar char="»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Cinquè nivell de l'esquema</a:t>
            </a:r>
          </a:p>
          <a:p>
            <a:pPr marL="2880000" lvl="5" indent="-504000">
              <a:spcBef>
                <a:spcPts val="283"/>
              </a:spcBef>
              <a:buClr>
                <a:srgbClr val="000000"/>
              </a:buClr>
              <a:buSzPct val="45000"/>
              <a:buFont typeface="Noto Sans"/>
              <a:buChar char="»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Sisè nivell de l'esquema</a:t>
            </a:r>
          </a:p>
          <a:p>
            <a:pPr marL="3312000" lvl="6" indent="-504000">
              <a:spcBef>
                <a:spcPts val="283"/>
              </a:spcBef>
              <a:buClr>
                <a:srgbClr val="000000"/>
              </a:buClr>
              <a:buSzPct val="45000"/>
              <a:buFont typeface="Noto Sans"/>
              <a:buChar char="»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Setè nivell de l'esquema</a:t>
            </a:r>
          </a:p>
        </p:txBody>
      </p:sp>
      <p:sp>
        <p:nvSpPr>
          <p:cNvPr id="87" name="PlaceHolder 3"/>
          <p:cNvSpPr>
            <a:spLocks noGrp="1"/>
          </p:cNvSpPr>
          <p:nvPr>
            <p:ph type="dt" idx="6"/>
          </p:nvPr>
        </p:nvSpPr>
        <p:spPr>
          <a:xfrm>
            <a:off x="534600" y="7128000"/>
            <a:ext cx="2490840" cy="280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en-GB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Times New Roman"/>
              </a:rPr>
              <a:t>&lt;data/hora&gt;</a:t>
            </a:r>
            <a:endParaRPr lang="en-GB" sz="1400" b="0" strike="noStrike" spc="-1">
              <a:solidFill>
                <a:srgbClr val="3465A4"/>
              </a:solidFill>
              <a:latin typeface="Times New Roman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ftr" idx="7"/>
          </p:nvPr>
        </p:nvSpPr>
        <p:spPr>
          <a:xfrm>
            <a:off x="3436200" y="7128000"/>
            <a:ext cx="7026120" cy="280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en-GB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Times New Roman"/>
              </a:rPr>
              <a:t>&lt;peu de pàgina&gt;</a:t>
            </a:r>
          </a:p>
        </p:txBody>
      </p:sp>
      <p:pic>
        <p:nvPicPr>
          <p:cNvPr id="89" name="Image 88"/>
          <p:cNvPicPr/>
          <p:nvPr/>
        </p:nvPicPr>
        <p:blipFill>
          <a:blip r:embed="rId14"/>
          <a:stretch/>
        </p:blipFill>
        <p:spPr>
          <a:xfrm>
            <a:off x="1933200" y="252000"/>
            <a:ext cx="992880" cy="936000"/>
          </a:xfrm>
          <a:prstGeom prst="rect">
            <a:avLst/>
          </a:prstGeom>
          <a:ln w="36000">
            <a:noFill/>
          </a:ln>
        </p:spPr>
      </p:pic>
      <p:pic>
        <p:nvPicPr>
          <p:cNvPr id="90" name="Image 89"/>
          <p:cNvPicPr/>
          <p:nvPr/>
        </p:nvPicPr>
        <p:blipFill>
          <a:blip r:embed="rId15"/>
          <a:stretch/>
        </p:blipFill>
        <p:spPr>
          <a:xfrm>
            <a:off x="648000" y="252000"/>
            <a:ext cx="1159920" cy="935280"/>
          </a:xfrm>
          <a:prstGeom prst="rect">
            <a:avLst/>
          </a:prstGeom>
          <a:ln w="36000">
            <a:noFill/>
          </a:ln>
        </p:spPr>
      </p:pic>
      <p:sp>
        <p:nvSpPr>
          <p:cNvPr id="91" name="Connecteur droit 90"/>
          <p:cNvSpPr/>
          <p:nvPr/>
        </p:nvSpPr>
        <p:spPr>
          <a:xfrm>
            <a:off x="282240" y="7041600"/>
            <a:ext cx="10141920" cy="7560"/>
          </a:xfrm>
          <a:prstGeom prst="line">
            <a:avLst/>
          </a:prstGeom>
          <a:ln w="36000">
            <a:solidFill>
              <a:srgbClr val="5770B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37440" rIns="90000" bIns="-3744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Feu clic per a editar el format del text del títol</a:t>
            </a: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Cliquez pour éditer le format du plan de texte</a:t>
            </a:r>
          </a:p>
          <a:p>
            <a:pPr marL="1044000" lvl="1" indent="-504000">
              <a:spcBef>
                <a:spcPts val="1131"/>
              </a:spcBef>
              <a:buClr>
                <a:srgbClr val="000000"/>
              </a:buClr>
              <a:buSzPct val="80000"/>
              <a:buFont typeface="Segoe UI"/>
              <a:buChar char="–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Second niveau de plan</a:t>
            </a:r>
          </a:p>
          <a:p>
            <a:pPr marL="1512000" lvl="2" indent="-504000">
              <a:spcBef>
                <a:spcPts val="850"/>
              </a:spcBef>
              <a:buClr>
                <a:srgbClr val="000000"/>
              </a:buClr>
              <a:buSzPct val="50000"/>
              <a:buFont typeface="Noto Sans"/>
              <a:buChar char="►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Troisième niveau de plan</a:t>
            </a:r>
          </a:p>
          <a:p>
            <a:pPr marL="2016000" lvl="3" indent="-504000">
              <a:spcBef>
                <a:spcPts val="567"/>
              </a:spcBef>
              <a:buClr>
                <a:srgbClr val="000000"/>
              </a:buClr>
              <a:buSzPct val="75000"/>
              <a:buFont typeface="Noto Sans"/>
              <a:buChar char="—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Quatrième niveau de plan</a:t>
            </a:r>
          </a:p>
          <a:p>
            <a:pPr marL="2448000" lvl="4" indent="-504000">
              <a:spcBef>
                <a:spcPts val="283"/>
              </a:spcBef>
              <a:buClr>
                <a:srgbClr val="000000"/>
              </a:buClr>
              <a:buFont typeface="Segoe UI"/>
              <a:buChar char="»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Cinquième niveau de plan</a:t>
            </a:r>
          </a:p>
          <a:p>
            <a:pPr marL="2880000" lvl="5" indent="-504000">
              <a:spcBef>
                <a:spcPts val="283"/>
              </a:spcBef>
              <a:buClr>
                <a:srgbClr val="000000"/>
              </a:buClr>
              <a:buSzPct val="45000"/>
              <a:buFont typeface="Noto Sans"/>
              <a:buChar char="»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Sixième niveau de plan</a:t>
            </a:r>
          </a:p>
          <a:p>
            <a:pPr marL="3312000" lvl="6" indent="-504000">
              <a:spcBef>
                <a:spcPts val="283"/>
              </a:spcBef>
              <a:buClr>
                <a:srgbClr val="000000"/>
              </a:buClr>
              <a:buSzPct val="45000"/>
              <a:buFont typeface="Noto Sans"/>
              <a:buChar char="»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Septième niveau de plan</a:t>
            </a:r>
          </a:p>
        </p:txBody>
      </p:sp>
      <p:sp>
        <p:nvSpPr>
          <p:cNvPr id="130" name="PlaceHolder 3"/>
          <p:cNvSpPr>
            <a:spLocks noGrp="1"/>
          </p:cNvSpPr>
          <p:nvPr>
            <p:ph type="ftr" idx="8"/>
          </p:nvPr>
        </p:nvSpPr>
        <p:spPr>
          <a:xfrm>
            <a:off x="1359360" y="7200000"/>
            <a:ext cx="7345800" cy="36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en-GB" sz="1400" b="0" strike="noStrike" spc="-1">
                <a:solidFill>
                  <a:srgbClr val="000000"/>
                </a:solidFill>
                <a:latin typeface="Arial"/>
              </a:defRPr>
            </a:lvl1pPr>
          </a:lstStyle>
          <a:p>
            <a:pPr indent="0" algn="ctr"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&lt;peu de pàgina&gt;</a:t>
            </a:r>
            <a:endParaRPr lang="en-GB" sz="1400" b="0" strike="noStrike" spc="-1">
              <a:solidFill>
                <a:srgbClr val="3465A4"/>
              </a:solidFill>
              <a:latin typeface="Times New Roman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sldNum" idx="9"/>
          </p:nvPr>
        </p:nvSpPr>
        <p:spPr>
          <a:xfrm>
            <a:off x="9478800" y="7192080"/>
            <a:ext cx="1040040" cy="208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en-GB" sz="1400" b="0" strike="noStrike" spc="-1">
                <a:solidFill>
                  <a:srgbClr val="000000"/>
                </a:solidFill>
                <a:latin typeface="Arial"/>
              </a:defRPr>
            </a:lvl1pPr>
          </a:lstStyle>
          <a:p>
            <a:pPr indent="0" algn="ctr">
              <a:buNone/>
            </a:pPr>
            <a:fld id="{DFCF0EDC-12F3-4091-BA81-9683A33DC53A}" type="slidenum">
              <a:rPr lang="en-GB" sz="1400" b="0" strike="noStrike" spc="-1">
                <a:solidFill>
                  <a:srgbClr val="000000"/>
                </a:solidFill>
                <a:latin typeface="Arial"/>
              </a:rPr>
              <a:t>‹N°›</a:t>
            </a:fld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/</a:t>
            </a:r>
            <a:fld id="{0980D21E-712F-4CAE-A085-8D7E3375B897}" type="slidecount">
              <a:rPr lang="en-GB" sz="1400" b="0" strike="noStrike" spc="-1">
                <a:solidFill>
                  <a:srgbClr val="000000"/>
                </a:solidFill>
                <a:latin typeface="Arial"/>
              </a:rPr>
              <a:t>28</a:t>
            </a:fld>
            <a:endParaRPr lang="en-GB" sz="1400" b="0" strike="noStrike" spc="-1">
              <a:solidFill>
                <a:srgbClr val="3465A4"/>
              </a:solidFill>
              <a:latin typeface="Arial"/>
            </a:endParaRPr>
          </a:p>
        </p:txBody>
      </p:sp>
      <p:pic>
        <p:nvPicPr>
          <p:cNvPr id="132" name="Image 131"/>
          <p:cNvPicPr/>
          <p:nvPr/>
        </p:nvPicPr>
        <p:blipFill>
          <a:blip r:embed="rId14"/>
          <a:stretch/>
        </p:blipFill>
        <p:spPr>
          <a:xfrm>
            <a:off x="1101600" y="252000"/>
            <a:ext cx="612000" cy="612000"/>
          </a:xfrm>
          <a:prstGeom prst="rect">
            <a:avLst/>
          </a:prstGeom>
          <a:ln w="36000">
            <a:noFill/>
          </a:ln>
        </p:spPr>
      </p:pic>
      <p:pic>
        <p:nvPicPr>
          <p:cNvPr id="133" name="Image 132"/>
          <p:cNvPicPr/>
          <p:nvPr/>
        </p:nvPicPr>
        <p:blipFill>
          <a:blip r:embed="rId15"/>
          <a:stretch/>
        </p:blipFill>
        <p:spPr>
          <a:xfrm>
            <a:off x="284400" y="252000"/>
            <a:ext cx="759960" cy="612000"/>
          </a:xfrm>
          <a:prstGeom prst="rect">
            <a:avLst/>
          </a:prstGeom>
          <a:ln w="36000">
            <a:noFill/>
          </a:ln>
        </p:spPr>
      </p:pic>
      <p:sp>
        <p:nvSpPr>
          <p:cNvPr id="134" name="PlaceHolder 5"/>
          <p:cNvSpPr>
            <a:spLocks noGrp="1"/>
          </p:cNvSpPr>
          <p:nvPr>
            <p:ph type="dt" idx="10"/>
          </p:nvPr>
        </p:nvSpPr>
        <p:spPr>
          <a:xfrm>
            <a:off x="273960" y="7200000"/>
            <a:ext cx="2490840" cy="521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en-GB" sz="1400" b="0" strike="noStrike" spc="-1">
                <a:solidFill>
                  <a:srgbClr val="000000"/>
                </a:solidFill>
                <a:latin typeface="Arial"/>
              </a:defRPr>
            </a:lvl1pPr>
          </a:lstStyle>
          <a:p>
            <a:pPr indent="0"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Arial"/>
              </a:rPr>
              <a:t>&lt;data/hora&gt;</a:t>
            </a:r>
          </a:p>
        </p:txBody>
      </p:sp>
      <p:sp>
        <p:nvSpPr>
          <p:cNvPr id="135" name="Connecteur droit 134"/>
          <p:cNvSpPr/>
          <p:nvPr/>
        </p:nvSpPr>
        <p:spPr>
          <a:xfrm>
            <a:off x="282240" y="7041600"/>
            <a:ext cx="10141920" cy="7560"/>
          </a:xfrm>
          <a:prstGeom prst="line">
            <a:avLst/>
          </a:prstGeom>
          <a:ln w="36000">
            <a:solidFill>
              <a:srgbClr val="5770B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-37440" rIns="90000" bIns="-3744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nidata.ucar.edu/software/netcdf/" TargetMode="External"/><Relationship Id="rId2" Type="http://schemas.openxmlformats.org/officeDocument/2006/relationships/hyperlink" Target="https://cfconventions.org/" TargetMode="Externa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dfgroup.org/solutions/hdf5/" TargetMode="External"/><Relationship Id="rId2" Type="http://schemas.openxmlformats.org/officeDocument/2006/relationships/hyperlink" Target="https://www.eumetnet.eu/wp-content/uploads/2021/07/ODIM_H5_v2.4.pdf" TargetMode="Externa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radlib.org/" TargetMode="Externa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hyperlink" Target="http://lrose.net/" TargetMode="Externa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0.png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altrad" TargetMode="External"/><Relationship Id="rId2" Type="http://schemas.openxmlformats.org/officeDocument/2006/relationships/hyperlink" Target="https://baltrad.github.io/" TargetMode="Externa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mm.ucar.edu/wrf-release-information" TargetMode="External"/><Relationship Id="rId2" Type="http://schemas.openxmlformats.org/officeDocument/2006/relationships/hyperlink" Target="https://pytroll.github.io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metwork-framework.org/public-website/" TargetMode="External"/><Relationship Id="rId5" Type="http://schemas.openxmlformats.org/officeDocument/2006/relationships/hyperlink" Target="https://metview.readthedocs.io/en/latest/" TargetMode="External"/><Relationship Id="rId4" Type="http://schemas.openxmlformats.org/officeDocument/2006/relationships/hyperlink" Target="https://unidata.github.io/MetPy/latest/index.html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source.org/" TargetMode="Externa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openradarscience.org/" TargetMode="Externa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641520" y="2888640"/>
            <a:ext cx="9072000" cy="180396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3600" b="1" strike="noStrike" spc="-1">
                <a:solidFill>
                  <a:srgbClr val="5770BE"/>
                </a:solidFill>
                <a:latin typeface="Arial"/>
                <a:ea typeface="Calibri-Bold"/>
              </a:rPr>
              <a:t>Weather radar data processing: open source tools</a:t>
            </a:r>
            <a:endParaRPr lang="en-GB" sz="3600" b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title"/>
          </p:nvPr>
        </p:nvSpPr>
        <p:spPr>
          <a:xfrm>
            <a:off x="656640" y="4906440"/>
            <a:ext cx="8777520" cy="9720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Jordi Figueras i Ventura</a:t>
            </a:r>
            <a:br>
              <a:rPr sz="2200"/>
            </a:b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Pyrad course</a:t>
            </a:r>
            <a:endParaRPr lang="en-GB" sz="2200" b="1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Moment correction</a:t>
            </a:r>
          </a:p>
        </p:txBody>
      </p:sp>
      <p:sp>
        <p:nvSpPr>
          <p:cNvPr id="269" name="Organigramme : Procédé 268"/>
          <p:cNvSpPr/>
          <p:nvPr/>
        </p:nvSpPr>
        <p:spPr>
          <a:xfrm>
            <a:off x="2053080" y="277200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Noise &amp; bias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Corr.</a:t>
            </a:r>
          </a:p>
        </p:txBody>
      </p:sp>
      <p:sp>
        <p:nvSpPr>
          <p:cNvPr id="270" name="Organigramme : Procédé 269"/>
          <p:cNvSpPr/>
          <p:nvPr/>
        </p:nvSpPr>
        <p:spPr>
          <a:xfrm>
            <a:off x="3637440" y="277200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Clutter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Filtering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Vis. Corr.</a:t>
            </a:r>
          </a:p>
        </p:txBody>
      </p:sp>
      <p:sp>
        <p:nvSpPr>
          <p:cNvPr id="271" name="Organigramme : Procédé 270"/>
          <p:cNvSpPr/>
          <p:nvPr/>
        </p:nvSpPr>
        <p:spPr>
          <a:xfrm>
            <a:off x="5382000" y="219780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PhiDP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processing</a:t>
            </a:r>
          </a:p>
        </p:txBody>
      </p:sp>
      <p:sp>
        <p:nvSpPr>
          <p:cNvPr id="272" name="Organigramme : Procédé 271"/>
          <p:cNvSpPr/>
          <p:nvPr/>
        </p:nvSpPr>
        <p:spPr>
          <a:xfrm>
            <a:off x="5382000" y="331416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ML detection</a:t>
            </a:r>
          </a:p>
        </p:txBody>
      </p:sp>
      <p:sp>
        <p:nvSpPr>
          <p:cNvPr id="273" name="Organigramme : Procédé 272"/>
          <p:cNvSpPr/>
          <p:nvPr/>
        </p:nvSpPr>
        <p:spPr>
          <a:xfrm>
            <a:off x="7094160" y="277200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Att. Corr.</a:t>
            </a:r>
          </a:p>
        </p:txBody>
      </p:sp>
      <p:sp>
        <p:nvSpPr>
          <p:cNvPr id="274" name="Organigramme : Données 273"/>
          <p:cNvSpPr/>
          <p:nvPr/>
        </p:nvSpPr>
        <p:spPr>
          <a:xfrm>
            <a:off x="360000" y="2849400"/>
            <a:ext cx="144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Raw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moments</a:t>
            </a:r>
          </a:p>
        </p:txBody>
      </p:sp>
      <p:sp>
        <p:nvSpPr>
          <p:cNvPr id="275" name="Organigramme : Procédé 274"/>
          <p:cNvSpPr/>
          <p:nvPr/>
        </p:nvSpPr>
        <p:spPr>
          <a:xfrm>
            <a:off x="5382000" y="119016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de-aliasing</a:t>
            </a:r>
          </a:p>
        </p:txBody>
      </p:sp>
      <p:cxnSp>
        <p:nvCxnSpPr>
          <p:cNvPr id="276" name="Connecteur droit avec flèche 275"/>
          <p:cNvCxnSpPr>
            <a:stCxn id="274" idx="5"/>
            <a:endCxn id="269" idx="1"/>
          </p:cNvCxnSpPr>
          <p:nvPr/>
        </p:nvCxnSpPr>
        <p:spPr>
          <a:xfrm>
            <a:off x="1653480" y="3132000"/>
            <a:ext cx="39996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77" name="Connecteur droit avec flèche 276"/>
          <p:cNvCxnSpPr>
            <a:stCxn id="269" idx="3"/>
            <a:endCxn id="270" idx="1"/>
          </p:cNvCxnSpPr>
          <p:nvPr/>
        </p:nvCxnSpPr>
        <p:spPr>
          <a:xfrm>
            <a:off x="3313080" y="3132000"/>
            <a:ext cx="32472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78" name="Connecteur : en angle 277"/>
          <p:cNvCxnSpPr>
            <a:stCxn id="270" idx="3"/>
            <a:endCxn id="271" idx="1"/>
          </p:cNvCxnSpPr>
          <p:nvPr/>
        </p:nvCxnSpPr>
        <p:spPr>
          <a:xfrm flipV="1">
            <a:off x="4897440" y="2557800"/>
            <a:ext cx="484920" cy="574560"/>
          </a:xfrm>
          <a:prstGeom prst="bentConnector3">
            <a:avLst>
              <a:gd name="adj1" fmla="val 50074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79" name="Connecteur : en angle 278"/>
          <p:cNvCxnSpPr>
            <a:stCxn id="270" idx="3"/>
            <a:endCxn id="272" idx="0"/>
          </p:cNvCxnSpPr>
          <p:nvPr/>
        </p:nvCxnSpPr>
        <p:spPr>
          <a:xfrm>
            <a:off x="4897440" y="3132000"/>
            <a:ext cx="484920" cy="542520"/>
          </a:xfrm>
          <a:prstGeom prst="bentConnector3">
            <a:avLst>
              <a:gd name="adj1" fmla="val 50074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80" name="Connecteur : en angle 279"/>
          <p:cNvCxnSpPr>
            <a:stCxn id="270" idx="3"/>
            <a:endCxn id="275" idx="1"/>
          </p:cNvCxnSpPr>
          <p:nvPr/>
        </p:nvCxnSpPr>
        <p:spPr>
          <a:xfrm flipV="1">
            <a:off x="4897440" y="1550160"/>
            <a:ext cx="484920" cy="1582200"/>
          </a:xfrm>
          <a:prstGeom prst="bentConnector3">
            <a:avLst>
              <a:gd name="adj1" fmla="val 50074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81" name="Connecteur : en angle 280"/>
          <p:cNvCxnSpPr>
            <a:stCxn id="271" idx="3"/>
            <a:endCxn id="273" idx="1"/>
          </p:cNvCxnSpPr>
          <p:nvPr/>
        </p:nvCxnSpPr>
        <p:spPr>
          <a:xfrm>
            <a:off x="6642000" y="2557800"/>
            <a:ext cx="452520" cy="574560"/>
          </a:xfrm>
          <a:prstGeom prst="bentConnector3">
            <a:avLst>
              <a:gd name="adj1" fmla="val 50000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82" name="Connecteur : en angle 281"/>
          <p:cNvCxnSpPr>
            <a:stCxn id="272" idx="3"/>
            <a:endCxn id="273" idx="1"/>
          </p:cNvCxnSpPr>
          <p:nvPr/>
        </p:nvCxnSpPr>
        <p:spPr>
          <a:xfrm flipV="1">
            <a:off x="6642000" y="3132000"/>
            <a:ext cx="452520" cy="542520"/>
          </a:xfrm>
          <a:prstGeom prst="bentConnector3">
            <a:avLst>
              <a:gd name="adj1" fmla="val 50000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283" name="Organigramme : Données 282"/>
          <p:cNvSpPr/>
          <p:nvPr/>
        </p:nvSpPr>
        <p:spPr>
          <a:xfrm>
            <a:off x="8532000" y="2232000"/>
            <a:ext cx="1764000" cy="18000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Zh_corr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ZDR_corr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PhiDP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KDP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Ah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Adp</a:t>
            </a:r>
          </a:p>
        </p:txBody>
      </p:sp>
      <p:cxnSp>
        <p:nvCxnSpPr>
          <p:cNvPr id="284" name="Connecteur droit avec flèche 283"/>
          <p:cNvCxnSpPr>
            <a:stCxn id="273" idx="3"/>
            <a:endCxn id="283" idx="2"/>
          </p:cNvCxnSpPr>
          <p:nvPr/>
        </p:nvCxnSpPr>
        <p:spPr>
          <a:xfrm>
            <a:off x="8354160" y="3132000"/>
            <a:ext cx="35460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285" name="Organigramme : Données 284"/>
          <p:cNvSpPr/>
          <p:nvPr/>
        </p:nvSpPr>
        <p:spPr>
          <a:xfrm>
            <a:off x="7200000" y="1267560"/>
            <a:ext cx="144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V</a:t>
            </a:r>
            <a:r>
              <a:rPr lang="en-GB" sz="1800" b="0" strike="noStrike" spc="-1" baseline="-8000">
                <a:solidFill>
                  <a:srgbClr val="000000"/>
                </a:solidFill>
                <a:latin typeface="Times New Roman"/>
              </a:rPr>
              <a:t>deal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W</a:t>
            </a:r>
            <a:r>
              <a:rPr lang="en-GB" sz="1800" b="0" strike="noStrike" spc="-1" baseline="-8000">
                <a:solidFill>
                  <a:srgbClr val="000000"/>
                </a:solidFill>
                <a:latin typeface="Times New Roman"/>
              </a:rPr>
              <a:t>D</a:t>
            </a:r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_corr</a:t>
            </a:r>
          </a:p>
        </p:txBody>
      </p:sp>
      <p:cxnSp>
        <p:nvCxnSpPr>
          <p:cNvPr id="286" name="Connecteur droit avec flèche 285"/>
          <p:cNvCxnSpPr>
            <a:stCxn id="275" idx="0"/>
            <a:endCxn id="285" idx="2"/>
          </p:cNvCxnSpPr>
          <p:nvPr/>
        </p:nvCxnSpPr>
        <p:spPr>
          <a:xfrm>
            <a:off x="6642000" y="1550160"/>
            <a:ext cx="70236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287" name="Organigramme : Données 286"/>
          <p:cNvSpPr/>
          <p:nvPr/>
        </p:nvSpPr>
        <p:spPr>
          <a:xfrm>
            <a:off x="5292000" y="4397400"/>
            <a:ext cx="1440000" cy="565200"/>
          </a:xfrm>
          <a:prstGeom prst="flowChartInputOutput">
            <a:avLst/>
          </a:prstGeom>
          <a:noFill/>
          <a:ln w="36000" cap="rnd">
            <a:solidFill>
              <a:srgbClr val="18A303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Iso-0° alt.</a:t>
            </a:r>
          </a:p>
        </p:txBody>
      </p:sp>
      <p:cxnSp>
        <p:nvCxnSpPr>
          <p:cNvPr id="288" name="Connecteur droit avec flèche 287"/>
          <p:cNvCxnSpPr>
            <a:stCxn id="287" idx="1"/>
            <a:endCxn id="272" idx="2"/>
          </p:cNvCxnSpPr>
          <p:nvPr/>
        </p:nvCxnSpPr>
        <p:spPr>
          <a:xfrm flipV="1">
            <a:off x="6012000" y="4034160"/>
            <a:ext cx="360" cy="363600"/>
          </a:xfrm>
          <a:prstGeom prst="straightConnector1">
            <a:avLst/>
          </a:prstGeom>
          <a:ln w="36000" cap="rnd">
            <a:solidFill>
              <a:srgbClr val="000000"/>
            </a:solidFill>
            <a:prstDash val="sysDash"/>
            <a:round/>
            <a:tailEnd type="triangle" w="med" len="med"/>
          </a:ln>
        </p:spPr>
      </p:cxnSp>
      <p:pic>
        <p:nvPicPr>
          <p:cNvPr id="289" name="Picture 1"/>
          <p:cNvPicPr/>
          <p:nvPr/>
        </p:nvPicPr>
        <p:blipFill>
          <a:blip r:embed="rId2"/>
          <a:stretch/>
        </p:blipFill>
        <p:spPr>
          <a:xfrm>
            <a:off x="388800" y="4221000"/>
            <a:ext cx="2699640" cy="2699640"/>
          </a:xfrm>
          <a:prstGeom prst="rect">
            <a:avLst/>
          </a:prstGeom>
          <a:ln w="0">
            <a:noFill/>
          </a:ln>
        </p:spPr>
      </p:pic>
      <p:pic>
        <p:nvPicPr>
          <p:cNvPr id="290" name="Picture 14"/>
          <p:cNvPicPr/>
          <p:nvPr/>
        </p:nvPicPr>
        <p:blipFill>
          <a:blip r:embed="rId3"/>
          <a:stretch/>
        </p:blipFill>
        <p:spPr>
          <a:xfrm>
            <a:off x="7264800" y="4221000"/>
            <a:ext cx="2699640" cy="26996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CAE6676D-531C-4E64-84B7-577EF2AF7449}" type="slidenum">
              <a:t>10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4B6B061C-D0D5-4827-B4AD-2FA3B749C7C5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Gate-based products</a:t>
            </a:r>
          </a:p>
        </p:txBody>
      </p:sp>
      <p:sp>
        <p:nvSpPr>
          <p:cNvPr id="292" name="Organigramme : Données 291"/>
          <p:cNvSpPr/>
          <p:nvPr/>
        </p:nvSpPr>
        <p:spPr>
          <a:xfrm>
            <a:off x="216000" y="4207320"/>
            <a:ext cx="144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Processed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moments</a:t>
            </a:r>
          </a:p>
        </p:txBody>
      </p:sp>
      <p:sp>
        <p:nvSpPr>
          <p:cNvPr id="293" name="Organigramme : Procédé 292"/>
          <p:cNvSpPr/>
          <p:nvPr/>
        </p:nvSpPr>
        <p:spPr>
          <a:xfrm>
            <a:off x="2071080" y="504036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Hydro.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Class.</a:t>
            </a:r>
          </a:p>
        </p:txBody>
      </p:sp>
      <p:sp>
        <p:nvSpPr>
          <p:cNvPr id="294" name="Organigramme : Procédé 293"/>
          <p:cNvSpPr/>
          <p:nvPr/>
        </p:nvSpPr>
        <p:spPr>
          <a:xfrm>
            <a:off x="2071080" y="321696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VPR corr.</a:t>
            </a:r>
          </a:p>
        </p:txBody>
      </p:sp>
      <p:sp>
        <p:nvSpPr>
          <p:cNvPr id="295" name="Organigramme : Procédé 294"/>
          <p:cNvSpPr/>
          <p:nvPr/>
        </p:nvSpPr>
        <p:spPr>
          <a:xfrm>
            <a:off x="3997440" y="412992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RR retrieval</a:t>
            </a:r>
          </a:p>
        </p:txBody>
      </p:sp>
      <p:sp>
        <p:nvSpPr>
          <p:cNvPr id="296" name="Organigramme : Procédé 295"/>
          <p:cNvSpPr/>
          <p:nvPr/>
        </p:nvSpPr>
        <p:spPr>
          <a:xfrm>
            <a:off x="2071080" y="236484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Wind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estimate</a:t>
            </a:r>
          </a:p>
        </p:txBody>
      </p:sp>
      <p:sp>
        <p:nvSpPr>
          <p:cNvPr id="297" name="Organigramme : Procédé 296"/>
          <p:cNvSpPr/>
          <p:nvPr/>
        </p:nvSpPr>
        <p:spPr>
          <a:xfrm>
            <a:off x="2071080" y="144108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Turbulence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Detect.</a:t>
            </a:r>
          </a:p>
        </p:txBody>
      </p:sp>
      <p:cxnSp>
        <p:nvCxnSpPr>
          <p:cNvPr id="298" name="Connecteur : en angle 297"/>
          <p:cNvCxnSpPr>
            <a:stCxn id="292" idx="5"/>
            <a:endCxn id="294" idx="1"/>
          </p:cNvCxnSpPr>
          <p:nvPr/>
        </p:nvCxnSpPr>
        <p:spPr>
          <a:xfrm flipV="1">
            <a:off x="1509480" y="3576960"/>
            <a:ext cx="561960" cy="913320"/>
          </a:xfrm>
          <a:prstGeom prst="bentConnector3">
            <a:avLst>
              <a:gd name="adj1" fmla="val 63076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99" name="Connecteur : en angle 298"/>
          <p:cNvCxnSpPr>
            <a:stCxn id="292" idx="5"/>
            <a:endCxn id="293" idx="1"/>
          </p:cNvCxnSpPr>
          <p:nvPr/>
        </p:nvCxnSpPr>
        <p:spPr>
          <a:xfrm>
            <a:off x="1509480" y="4489920"/>
            <a:ext cx="561960" cy="910800"/>
          </a:xfrm>
          <a:prstGeom prst="bentConnector3">
            <a:avLst>
              <a:gd name="adj1" fmla="val 63076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00" name="Connecteur : en angle 299"/>
          <p:cNvCxnSpPr>
            <a:stCxn id="292" idx="5"/>
            <a:endCxn id="296" idx="1"/>
          </p:cNvCxnSpPr>
          <p:nvPr/>
        </p:nvCxnSpPr>
        <p:spPr>
          <a:xfrm flipV="1">
            <a:off x="1509480" y="2724840"/>
            <a:ext cx="561960" cy="1765440"/>
          </a:xfrm>
          <a:prstGeom prst="bentConnector3">
            <a:avLst>
              <a:gd name="adj1" fmla="val 63076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01" name="Connecteur : en angle 300"/>
          <p:cNvCxnSpPr>
            <a:stCxn id="292" idx="5"/>
            <a:endCxn id="297" idx="1"/>
          </p:cNvCxnSpPr>
          <p:nvPr/>
        </p:nvCxnSpPr>
        <p:spPr>
          <a:xfrm flipV="1">
            <a:off x="1509480" y="1801080"/>
            <a:ext cx="561960" cy="2689200"/>
          </a:xfrm>
          <a:prstGeom prst="bentConnector3">
            <a:avLst>
              <a:gd name="adj1" fmla="val 63076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02" name="Connecteur : en angle 301"/>
          <p:cNvCxnSpPr>
            <a:stCxn id="294" idx="3"/>
            <a:endCxn id="295" idx="1"/>
          </p:cNvCxnSpPr>
          <p:nvPr/>
        </p:nvCxnSpPr>
        <p:spPr>
          <a:xfrm>
            <a:off x="3331080" y="3576960"/>
            <a:ext cx="666720" cy="913320"/>
          </a:xfrm>
          <a:prstGeom prst="bentConnector3">
            <a:avLst>
              <a:gd name="adj1" fmla="val 50027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03" name="Connecteur : en angle 302"/>
          <p:cNvCxnSpPr>
            <a:stCxn id="293" idx="3"/>
            <a:endCxn id="295" idx="1"/>
          </p:cNvCxnSpPr>
          <p:nvPr/>
        </p:nvCxnSpPr>
        <p:spPr>
          <a:xfrm flipV="1">
            <a:off x="3331080" y="4489920"/>
            <a:ext cx="666720" cy="910800"/>
          </a:xfrm>
          <a:prstGeom prst="bentConnector3">
            <a:avLst>
              <a:gd name="adj1" fmla="val 50027"/>
            </a:avLst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304" name="Organigramme : Données 303"/>
          <p:cNvSpPr/>
          <p:nvPr/>
        </p:nvSpPr>
        <p:spPr>
          <a:xfrm>
            <a:off x="5508000" y="4207320"/>
            <a:ext cx="162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eRR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hydroclass</a:t>
            </a:r>
          </a:p>
        </p:txBody>
      </p:sp>
      <p:sp>
        <p:nvSpPr>
          <p:cNvPr id="305" name="Organigramme : Données 304"/>
          <p:cNvSpPr/>
          <p:nvPr/>
        </p:nvSpPr>
        <p:spPr>
          <a:xfrm>
            <a:off x="3708360" y="2442240"/>
            <a:ext cx="162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u,v,w</a:t>
            </a:r>
          </a:p>
        </p:txBody>
      </p:sp>
      <p:sp>
        <p:nvSpPr>
          <p:cNvPr id="306" name="Organigramme : Données 305"/>
          <p:cNvSpPr/>
          <p:nvPr/>
        </p:nvSpPr>
        <p:spPr>
          <a:xfrm>
            <a:off x="3708360" y="1518480"/>
            <a:ext cx="162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Turbulence</a:t>
            </a:r>
          </a:p>
        </p:txBody>
      </p:sp>
      <p:cxnSp>
        <p:nvCxnSpPr>
          <p:cNvPr id="307" name="Connecteur droit avec flèche 306"/>
          <p:cNvCxnSpPr>
            <a:stCxn id="295" idx="3"/>
            <a:endCxn id="304" idx="2"/>
          </p:cNvCxnSpPr>
          <p:nvPr/>
        </p:nvCxnSpPr>
        <p:spPr>
          <a:xfrm>
            <a:off x="5257440" y="4489920"/>
            <a:ext cx="41292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08" name="Connecteur droit avec flèche 307"/>
          <p:cNvCxnSpPr>
            <a:stCxn id="297" idx="3"/>
            <a:endCxn id="306" idx="2"/>
          </p:cNvCxnSpPr>
          <p:nvPr/>
        </p:nvCxnSpPr>
        <p:spPr>
          <a:xfrm>
            <a:off x="3331080" y="1801080"/>
            <a:ext cx="53964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09" name="Connecteur droit avec flèche 308"/>
          <p:cNvCxnSpPr>
            <a:stCxn id="296" idx="3"/>
            <a:endCxn id="305" idx="2"/>
          </p:cNvCxnSpPr>
          <p:nvPr/>
        </p:nvCxnSpPr>
        <p:spPr>
          <a:xfrm>
            <a:off x="3331080" y="2724840"/>
            <a:ext cx="53964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310" name="Organigramme : Données 309"/>
          <p:cNvSpPr/>
          <p:nvPr/>
        </p:nvSpPr>
        <p:spPr>
          <a:xfrm>
            <a:off x="1981080" y="4219920"/>
            <a:ext cx="1440000" cy="540000"/>
          </a:xfrm>
          <a:prstGeom prst="flowChartInputOutput">
            <a:avLst/>
          </a:prstGeom>
          <a:noFill/>
          <a:ln w="36000" cap="rnd">
            <a:solidFill>
              <a:srgbClr val="18A303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Iso-0° alt.</a:t>
            </a:r>
          </a:p>
        </p:txBody>
      </p:sp>
      <p:cxnSp>
        <p:nvCxnSpPr>
          <p:cNvPr id="311" name="Connecteur droit avec flèche 310"/>
          <p:cNvCxnSpPr>
            <a:stCxn id="310" idx="1"/>
            <a:endCxn id="294" idx="2"/>
          </p:cNvCxnSpPr>
          <p:nvPr/>
        </p:nvCxnSpPr>
        <p:spPr>
          <a:xfrm flipV="1">
            <a:off x="2701080" y="3936960"/>
            <a:ext cx="360" cy="283320"/>
          </a:xfrm>
          <a:prstGeom prst="straightConnector1">
            <a:avLst/>
          </a:prstGeom>
          <a:ln w="36000" cap="rnd">
            <a:solidFill>
              <a:srgbClr val="000000"/>
            </a:solidFill>
            <a:prstDash val="sysDash"/>
            <a:round/>
            <a:tailEnd type="triangle" w="med" len="med"/>
          </a:ln>
        </p:spPr>
      </p:cxnSp>
      <p:cxnSp>
        <p:nvCxnSpPr>
          <p:cNvPr id="312" name="Connecteur droit avec flèche 311"/>
          <p:cNvCxnSpPr>
            <a:stCxn id="310" idx="4"/>
            <a:endCxn id="293" idx="0"/>
          </p:cNvCxnSpPr>
          <p:nvPr/>
        </p:nvCxnSpPr>
        <p:spPr>
          <a:xfrm>
            <a:off x="2701080" y="4759920"/>
            <a:ext cx="360" cy="280800"/>
          </a:xfrm>
          <a:prstGeom prst="straightConnector1">
            <a:avLst/>
          </a:prstGeom>
          <a:ln w="36000" cap="rnd">
            <a:solidFill>
              <a:srgbClr val="000000"/>
            </a:solidFill>
            <a:prstDash val="sysDash"/>
            <a:round/>
            <a:tailEnd type="triangle" w="med" len="med"/>
          </a:ln>
        </p:spPr>
      </p:cxnSp>
      <p:pic>
        <p:nvPicPr>
          <p:cNvPr id="313" name="Picture 7"/>
          <p:cNvPicPr/>
          <p:nvPr/>
        </p:nvPicPr>
        <p:blipFill>
          <a:blip r:embed="rId2"/>
          <a:stretch/>
        </p:blipFill>
        <p:spPr>
          <a:xfrm>
            <a:off x="7200360" y="3098160"/>
            <a:ext cx="3228120" cy="3227760"/>
          </a:xfrm>
          <a:prstGeom prst="rect">
            <a:avLst/>
          </a:prstGeom>
          <a:ln w="0">
            <a:noFill/>
          </a:ln>
        </p:spPr>
      </p:pic>
      <p:pic>
        <p:nvPicPr>
          <p:cNvPr id="314" name="Picture 8"/>
          <p:cNvPicPr/>
          <p:nvPr/>
        </p:nvPicPr>
        <p:blipFill>
          <a:blip r:embed="rId3"/>
          <a:stretch/>
        </p:blipFill>
        <p:spPr>
          <a:xfrm>
            <a:off x="7188480" y="1768320"/>
            <a:ext cx="3228120" cy="129096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C86C2BE1-F146-4886-AA67-232AFE3BC2CE}" type="slidenum">
              <a:t>11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C65DA19-C922-4894-978D-F9CB03520D40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Radar-based products</a:t>
            </a:r>
          </a:p>
        </p:txBody>
      </p:sp>
      <p:sp>
        <p:nvSpPr>
          <p:cNvPr id="316" name="Organigramme : Multidocument 315"/>
          <p:cNvSpPr/>
          <p:nvPr/>
        </p:nvSpPr>
        <p:spPr>
          <a:xfrm>
            <a:off x="720000" y="1368000"/>
            <a:ext cx="1260000" cy="900000"/>
          </a:xfrm>
          <a:prstGeom prst="flowChartMultidocumen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eRR</a:t>
            </a:r>
          </a:p>
        </p:txBody>
      </p:sp>
      <p:sp>
        <p:nvSpPr>
          <p:cNvPr id="317" name="Organigramme : Procédé 316"/>
          <p:cNvSpPr/>
          <p:nvPr/>
        </p:nvSpPr>
        <p:spPr>
          <a:xfrm>
            <a:off x="2397600" y="145800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3D grid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mapping</a:t>
            </a:r>
          </a:p>
        </p:txBody>
      </p:sp>
      <p:sp>
        <p:nvSpPr>
          <p:cNvPr id="318" name="Cube 317"/>
          <p:cNvSpPr/>
          <p:nvPr/>
        </p:nvSpPr>
        <p:spPr>
          <a:xfrm>
            <a:off x="4075200" y="1458000"/>
            <a:ext cx="900000" cy="720000"/>
          </a:xfrm>
          <a:prstGeom prst="cube">
            <a:avLst>
              <a:gd name="adj" fmla="val 25000"/>
            </a:avLst>
          </a:prstGeom>
          <a:noFill/>
          <a:ln w="36000">
            <a:solidFill>
              <a:srgbClr val="C9211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19" name="Organigramme : Procédé 318"/>
          <p:cNvSpPr/>
          <p:nvPr/>
        </p:nvSpPr>
        <p:spPr>
          <a:xfrm>
            <a:off x="7070760" y="145800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Accumul.</a:t>
            </a:r>
          </a:p>
        </p:txBody>
      </p:sp>
      <p:sp>
        <p:nvSpPr>
          <p:cNvPr id="320" name="Organigramme : Données 319"/>
          <p:cNvSpPr/>
          <p:nvPr/>
        </p:nvSpPr>
        <p:spPr>
          <a:xfrm>
            <a:off x="8640000" y="1535400"/>
            <a:ext cx="162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Raccu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RR</a:t>
            </a:r>
          </a:p>
        </p:txBody>
      </p:sp>
      <p:sp>
        <p:nvSpPr>
          <p:cNvPr id="321" name="Organigramme : Procédé 320"/>
          <p:cNvSpPr/>
          <p:nvPr/>
        </p:nvSpPr>
        <p:spPr>
          <a:xfrm>
            <a:off x="5393160" y="145800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Level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Extract.</a:t>
            </a:r>
          </a:p>
        </p:txBody>
      </p:sp>
      <p:cxnSp>
        <p:nvCxnSpPr>
          <p:cNvPr id="322" name="Connecteur droit avec flèche 321"/>
          <p:cNvCxnSpPr>
            <a:stCxn id="316" idx="3"/>
            <a:endCxn id="317" idx="1"/>
          </p:cNvCxnSpPr>
          <p:nvPr/>
        </p:nvCxnSpPr>
        <p:spPr>
          <a:xfrm>
            <a:off x="1980000" y="1818000"/>
            <a:ext cx="41796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23" name="Connecteur droit avec flèche 322"/>
          <p:cNvCxnSpPr>
            <a:stCxn id="317" idx="3"/>
            <a:endCxn id="318" idx="1"/>
          </p:cNvCxnSpPr>
          <p:nvPr/>
        </p:nvCxnSpPr>
        <p:spPr>
          <a:xfrm>
            <a:off x="3657600" y="1818000"/>
            <a:ext cx="41796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24" name="Connecteur droit avec flèche 323"/>
          <p:cNvCxnSpPr>
            <a:stCxn id="318" idx="3"/>
            <a:endCxn id="321" idx="1"/>
          </p:cNvCxnSpPr>
          <p:nvPr/>
        </p:nvCxnSpPr>
        <p:spPr>
          <a:xfrm>
            <a:off x="4975200" y="1818000"/>
            <a:ext cx="41832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25" name="Connecteur droit avec flèche 324"/>
          <p:cNvCxnSpPr>
            <a:stCxn id="321" idx="3"/>
            <a:endCxn id="319" idx="1"/>
          </p:cNvCxnSpPr>
          <p:nvPr/>
        </p:nvCxnSpPr>
        <p:spPr>
          <a:xfrm>
            <a:off x="6653160" y="1818000"/>
            <a:ext cx="41796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26" name="Connecteur droit avec flèche 325"/>
          <p:cNvCxnSpPr>
            <a:stCxn id="319" idx="3"/>
            <a:endCxn id="320" idx="2"/>
          </p:cNvCxnSpPr>
          <p:nvPr/>
        </p:nvCxnSpPr>
        <p:spPr>
          <a:xfrm>
            <a:off x="8330760" y="1818000"/>
            <a:ext cx="47160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327" name="Organigramme : Multidocument 326"/>
          <p:cNvSpPr/>
          <p:nvPr/>
        </p:nvSpPr>
        <p:spPr>
          <a:xfrm>
            <a:off x="720360" y="2564280"/>
            <a:ext cx="1260000" cy="900000"/>
          </a:xfrm>
          <a:prstGeom prst="flowChartMultidocumen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V</a:t>
            </a:r>
            <a:r>
              <a:rPr lang="en-GB" sz="1800" b="0" strike="noStrike" spc="-1" baseline="-8000">
                <a:solidFill>
                  <a:srgbClr val="000000"/>
                </a:solidFill>
                <a:latin typeface="Times New Roman"/>
              </a:rPr>
              <a:t>deal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8" name="Organigramme : Procédé 327"/>
          <p:cNvSpPr/>
          <p:nvPr/>
        </p:nvSpPr>
        <p:spPr>
          <a:xfrm>
            <a:off x="2397600" y="265428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3D grid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mapping</a:t>
            </a:r>
          </a:p>
        </p:txBody>
      </p:sp>
      <p:sp>
        <p:nvSpPr>
          <p:cNvPr id="329" name="Cube 328"/>
          <p:cNvSpPr/>
          <p:nvPr/>
        </p:nvSpPr>
        <p:spPr>
          <a:xfrm>
            <a:off x="4075560" y="2654280"/>
            <a:ext cx="900000" cy="720000"/>
          </a:xfrm>
          <a:prstGeom prst="cube">
            <a:avLst>
              <a:gd name="adj" fmla="val 25000"/>
            </a:avLst>
          </a:prstGeom>
          <a:noFill/>
          <a:ln w="36000">
            <a:solidFill>
              <a:srgbClr val="C9211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0" name="Organigramme : Données 329"/>
          <p:cNvSpPr/>
          <p:nvPr/>
        </p:nvSpPr>
        <p:spPr>
          <a:xfrm>
            <a:off x="5256360" y="2731680"/>
            <a:ext cx="162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3D-winds</a:t>
            </a:r>
          </a:p>
        </p:txBody>
      </p:sp>
      <p:cxnSp>
        <p:nvCxnSpPr>
          <p:cNvPr id="331" name="Connecteur droit avec flèche 330"/>
          <p:cNvCxnSpPr>
            <a:stCxn id="327" idx="3"/>
            <a:endCxn id="328" idx="1"/>
          </p:cNvCxnSpPr>
          <p:nvPr/>
        </p:nvCxnSpPr>
        <p:spPr>
          <a:xfrm>
            <a:off x="1980360" y="3014280"/>
            <a:ext cx="41760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32" name="Connecteur droit avec flèche 331"/>
          <p:cNvCxnSpPr>
            <a:stCxn id="328" idx="3"/>
            <a:endCxn id="329" idx="1"/>
          </p:cNvCxnSpPr>
          <p:nvPr/>
        </p:nvCxnSpPr>
        <p:spPr>
          <a:xfrm>
            <a:off x="3657600" y="3014280"/>
            <a:ext cx="41832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33" name="Connecteur droit avec flèche 332"/>
          <p:cNvCxnSpPr>
            <a:stCxn id="329" idx="3"/>
            <a:endCxn id="330" idx="2"/>
          </p:cNvCxnSpPr>
          <p:nvPr/>
        </p:nvCxnSpPr>
        <p:spPr>
          <a:xfrm>
            <a:off x="4975560" y="3014280"/>
            <a:ext cx="44316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334" name="Organigramme : Multidocument 333"/>
          <p:cNvSpPr/>
          <p:nvPr/>
        </p:nvSpPr>
        <p:spPr>
          <a:xfrm>
            <a:off x="720720" y="3688560"/>
            <a:ext cx="1260000" cy="900000"/>
          </a:xfrm>
          <a:prstGeom prst="flowChartMultidocumen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Zh</a:t>
            </a:r>
          </a:p>
        </p:txBody>
      </p:sp>
      <p:sp>
        <p:nvSpPr>
          <p:cNvPr id="335" name="Organigramme : Procédé 334"/>
          <p:cNvSpPr/>
          <p:nvPr/>
        </p:nvSpPr>
        <p:spPr>
          <a:xfrm>
            <a:off x="2397960" y="377856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3D grid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mapping</a:t>
            </a:r>
          </a:p>
        </p:txBody>
      </p:sp>
      <p:sp>
        <p:nvSpPr>
          <p:cNvPr id="336" name="Cube 335"/>
          <p:cNvSpPr/>
          <p:nvPr/>
        </p:nvSpPr>
        <p:spPr>
          <a:xfrm>
            <a:off x="4087080" y="3778560"/>
            <a:ext cx="900000" cy="720000"/>
          </a:xfrm>
          <a:prstGeom prst="cube">
            <a:avLst>
              <a:gd name="adj" fmla="val 25000"/>
            </a:avLst>
          </a:prstGeom>
          <a:noFill/>
          <a:ln w="36000">
            <a:solidFill>
              <a:srgbClr val="C9211E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7" name="Organigramme : Données 336"/>
          <p:cNvSpPr/>
          <p:nvPr/>
        </p:nvSpPr>
        <p:spPr>
          <a:xfrm>
            <a:off x="6876720" y="3855960"/>
            <a:ext cx="162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PoH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MESH</a:t>
            </a:r>
          </a:p>
        </p:txBody>
      </p:sp>
      <p:sp>
        <p:nvSpPr>
          <p:cNvPr id="338" name="Organigramme : Données 337"/>
          <p:cNvSpPr/>
          <p:nvPr/>
        </p:nvSpPr>
        <p:spPr>
          <a:xfrm>
            <a:off x="5293080" y="4688280"/>
            <a:ext cx="1440000" cy="540000"/>
          </a:xfrm>
          <a:prstGeom prst="flowChartInputOutput">
            <a:avLst/>
          </a:prstGeom>
          <a:noFill/>
          <a:ln w="36000" cap="rnd">
            <a:solidFill>
              <a:srgbClr val="18A303"/>
            </a:solidFill>
            <a:prstDash val="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Iso-0° alt.</a:t>
            </a:r>
          </a:p>
        </p:txBody>
      </p:sp>
      <p:cxnSp>
        <p:nvCxnSpPr>
          <p:cNvPr id="339" name="Connecteur droit avec flèche 338"/>
          <p:cNvCxnSpPr>
            <a:stCxn id="334" idx="3"/>
            <a:endCxn id="335" idx="1"/>
          </p:cNvCxnSpPr>
          <p:nvPr/>
        </p:nvCxnSpPr>
        <p:spPr>
          <a:xfrm>
            <a:off x="1980720" y="4138560"/>
            <a:ext cx="41760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40" name="Connecteur droit avec flèche 339"/>
          <p:cNvCxnSpPr>
            <a:stCxn id="335" idx="3"/>
            <a:endCxn id="336" idx="1"/>
          </p:cNvCxnSpPr>
          <p:nvPr/>
        </p:nvCxnSpPr>
        <p:spPr>
          <a:xfrm>
            <a:off x="3657960" y="4138560"/>
            <a:ext cx="42948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341" name="Organigramme : Données 340"/>
          <p:cNvSpPr/>
          <p:nvPr/>
        </p:nvSpPr>
        <p:spPr>
          <a:xfrm>
            <a:off x="576000" y="5368320"/>
            <a:ext cx="144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Processed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Pol. Mom.</a:t>
            </a:r>
          </a:p>
        </p:txBody>
      </p:sp>
      <p:sp>
        <p:nvSpPr>
          <p:cNvPr id="342" name="Organigramme : Procédé 341"/>
          <p:cNvSpPr/>
          <p:nvPr/>
        </p:nvSpPr>
        <p:spPr>
          <a:xfrm>
            <a:off x="2398320" y="529092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QVP</a:t>
            </a:r>
          </a:p>
        </p:txBody>
      </p:sp>
      <p:cxnSp>
        <p:nvCxnSpPr>
          <p:cNvPr id="343" name="Connecteur droit avec flèche 342"/>
          <p:cNvCxnSpPr>
            <a:stCxn id="341" idx="5"/>
            <a:endCxn id="342" idx="1"/>
          </p:cNvCxnSpPr>
          <p:nvPr/>
        </p:nvCxnSpPr>
        <p:spPr>
          <a:xfrm>
            <a:off x="1869480" y="5650920"/>
            <a:ext cx="52920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344" name="Organigramme : Données 343"/>
          <p:cNvSpPr/>
          <p:nvPr/>
        </p:nvSpPr>
        <p:spPr>
          <a:xfrm>
            <a:off x="3889080" y="5368320"/>
            <a:ext cx="162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Pol. Data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TS</a:t>
            </a:r>
          </a:p>
        </p:txBody>
      </p:sp>
      <p:cxnSp>
        <p:nvCxnSpPr>
          <p:cNvPr id="345" name="Connecteur droit avec flèche 344"/>
          <p:cNvCxnSpPr>
            <a:stCxn id="342" idx="3"/>
            <a:endCxn id="344" idx="2"/>
          </p:cNvCxnSpPr>
          <p:nvPr/>
        </p:nvCxnSpPr>
        <p:spPr>
          <a:xfrm>
            <a:off x="3658320" y="5650920"/>
            <a:ext cx="39312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346" name="Organigramme : Procédé 345"/>
          <p:cNvSpPr/>
          <p:nvPr/>
        </p:nvSpPr>
        <p:spPr>
          <a:xfrm>
            <a:off x="2398320" y="615528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VAD</a:t>
            </a:r>
          </a:p>
        </p:txBody>
      </p:sp>
      <p:sp>
        <p:nvSpPr>
          <p:cNvPr id="347" name="Organigramme : Données 346"/>
          <p:cNvSpPr/>
          <p:nvPr/>
        </p:nvSpPr>
        <p:spPr>
          <a:xfrm>
            <a:off x="576000" y="6232680"/>
            <a:ext cx="144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V</a:t>
            </a:r>
            <a:r>
              <a:rPr lang="en-GB" sz="1800" b="0" strike="noStrike" spc="-1" baseline="-8000">
                <a:solidFill>
                  <a:srgbClr val="000000"/>
                </a:solidFill>
                <a:latin typeface="Times New Roman"/>
              </a:rPr>
              <a:t>deal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8" name="Organigramme : Données 347"/>
          <p:cNvSpPr/>
          <p:nvPr/>
        </p:nvSpPr>
        <p:spPr>
          <a:xfrm>
            <a:off x="3889440" y="6232680"/>
            <a:ext cx="1620000" cy="5652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Wind TS</a:t>
            </a:r>
          </a:p>
        </p:txBody>
      </p:sp>
      <p:cxnSp>
        <p:nvCxnSpPr>
          <p:cNvPr id="349" name="Connecteur droit avec flèche 348"/>
          <p:cNvCxnSpPr>
            <a:stCxn id="347" idx="5"/>
            <a:endCxn id="346" idx="1"/>
          </p:cNvCxnSpPr>
          <p:nvPr/>
        </p:nvCxnSpPr>
        <p:spPr>
          <a:xfrm>
            <a:off x="1869480" y="6515280"/>
            <a:ext cx="52920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50" name="Connecteur droit avec flèche 349"/>
          <p:cNvCxnSpPr>
            <a:stCxn id="346" idx="3"/>
            <a:endCxn id="348" idx="2"/>
          </p:cNvCxnSpPr>
          <p:nvPr/>
        </p:nvCxnSpPr>
        <p:spPr>
          <a:xfrm>
            <a:off x="3658320" y="6515280"/>
            <a:ext cx="39348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351" name="Organigramme : Procédé 350"/>
          <p:cNvSpPr/>
          <p:nvPr/>
        </p:nvSpPr>
        <p:spPr>
          <a:xfrm>
            <a:off x="5383080" y="377856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Hail ID</a:t>
            </a:r>
          </a:p>
        </p:txBody>
      </p:sp>
      <p:cxnSp>
        <p:nvCxnSpPr>
          <p:cNvPr id="352" name="Connecteur droit avec flèche 351"/>
          <p:cNvCxnSpPr>
            <a:stCxn id="336" idx="3"/>
            <a:endCxn id="351" idx="1"/>
          </p:cNvCxnSpPr>
          <p:nvPr/>
        </p:nvCxnSpPr>
        <p:spPr>
          <a:xfrm>
            <a:off x="4987080" y="4138560"/>
            <a:ext cx="39636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53" name="Connecteur droit avec flèche 352"/>
          <p:cNvCxnSpPr>
            <a:stCxn id="351" idx="3"/>
            <a:endCxn id="337" idx="2"/>
          </p:cNvCxnSpPr>
          <p:nvPr/>
        </p:nvCxnSpPr>
        <p:spPr>
          <a:xfrm>
            <a:off x="6643080" y="4138560"/>
            <a:ext cx="39600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354" name="Connecteur droit avec flèche 353"/>
          <p:cNvCxnSpPr>
            <a:stCxn id="338" idx="1"/>
            <a:endCxn id="351" idx="2"/>
          </p:cNvCxnSpPr>
          <p:nvPr/>
        </p:nvCxnSpPr>
        <p:spPr>
          <a:xfrm flipV="1">
            <a:off x="6013080" y="4498560"/>
            <a:ext cx="360" cy="19008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sp>
        <p:nvSpPr>
          <p:cNvPr id="355" name="ZoneTexte 354"/>
          <p:cNvSpPr txBox="1"/>
          <p:nvPr/>
        </p:nvSpPr>
        <p:spPr>
          <a:xfrm>
            <a:off x="7380000" y="5040000"/>
            <a:ext cx="2027880" cy="160884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1" strike="noStrike" spc="-1">
                <a:solidFill>
                  <a:srgbClr val="000000"/>
                </a:solidFill>
                <a:latin typeface="Times New Roman"/>
              </a:rPr>
              <a:t>And many more!!!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Forest fire detection</a:t>
            </a:r>
          </a:p>
          <a:p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Meteorite detection</a:t>
            </a:r>
          </a:p>
          <a:p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Bird detection</a:t>
            </a:r>
          </a:p>
          <a:p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Storm tracking</a:t>
            </a:r>
          </a:p>
          <a:p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...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2383C5C8-B822-453B-92C7-D61539CEA303}" type="slidenum">
              <a:t>12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C1B262EF-0A42-4BF1-9C0C-8370395759FD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subTitle"/>
          </p:nvPr>
        </p:nvSpPr>
        <p:spPr>
          <a:xfrm>
            <a:off x="328320" y="1962720"/>
            <a:ext cx="8448120" cy="285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3200" b="1" strike="noStrike" spc="-1">
                <a:solidFill>
                  <a:srgbClr val="5770BE"/>
                </a:solidFill>
                <a:latin typeface="Arial"/>
              </a:rPr>
              <a:t>3. Radar data file formats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40F1C88-8E36-4611-9F5F-11991068B813}" type="slidenum">
              <a:t>13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7BA32FA6-DDAE-47DC-A290-B556B33CD3C9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Radar Data Formats</a:t>
            </a: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612000" indent="0">
              <a:spcBef>
                <a:spcPts val="972"/>
              </a:spcBef>
              <a:buNone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Radar data takes different formats at each processing stage: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IQ data: Time series of complex numbers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Moments: Polar coordinates (azimuth, elevation, range)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Composites: Cartesian/geo-referenced grids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Radar-based products: Grids but also time-height, time-range, etc.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Radar-derived products: ??????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spcBef>
                <a:spcPts val="972"/>
              </a:spcBef>
              <a:buNone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        There is no formally accepted standard yet for radar data at any stage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spcBef>
                <a:spcPts val="972"/>
              </a:spcBef>
              <a:buNone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        Most radar manufacturers and major Met services use their own proprietary formats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spcBef>
                <a:spcPts val="972"/>
              </a:spcBef>
              <a:buNone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        There are 3 de-facto standards for </a:t>
            </a:r>
            <a:r>
              <a:rPr lang="en-GB" sz="2000" b="1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moment data</a:t>
            </a:r>
            <a:r>
              <a:rPr lang="en-GB" sz="2000" b="0" strike="noStrike" spc="-1" dirty="0">
                <a:solidFill>
                  <a:srgbClr val="000000"/>
                </a:solidFill>
                <a:latin typeface="Arial"/>
                <a:ea typeface="Droid Sans Fallback"/>
              </a:rPr>
              <a:t> file formats: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ODIM_H5</a:t>
            </a: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000000"/>
                </a:solidFill>
                <a:latin typeface="Arial"/>
              </a:rPr>
              <a:t>CfRadial</a:t>
            </a:r>
            <a:endParaRPr lang="en-GB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NEXRAD-AR2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A891FBB6-947F-42E9-89B5-BEE3B2735319}" type="slidenum">
              <a:t>14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914C7D3F-80B3-4D80-8895-054D26BC698E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CfRadial </a:t>
            </a:r>
          </a:p>
        </p:txBody>
      </p:sp>
      <p:sp>
        <p:nvSpPr>
          <p:cNvPr id="360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612000" indent="0">
              <a:spcBef>
                <a:spcPts val="972"/>
              </a:spcBef>
            </a:pPr>
            <a:r>
              <a:rPr lang="en-GB" sz="2200" b="0" strike="noStrike" spc="-1" dirty="0" err="1">
                <a:solidFill>
                  <a:srgbClr val="000000"/>
                </a:solidFill>
                <a:latin typeface="Arial"/>
              </a:rPr>
              <a:t>NetCDF</a:t>
            </a:r>
            <a:r>
              <a:rPr lang="en-GB" sz="2200" b="0" strike="noStrike" spc="-1" dirty="0">
                <a:solidFill>
                  <a:srgbClr val="000000"/>
                </a:solidFill>
                <a:latin typeface="Arial"/>
              </a:rPr>
              <a:t> Climate and forecast </a:t>
            </a:r>
            <a:r>
              <a:rPr lang="en-GB" sz="2200" b="0" strike="noStrike" spc="-1" dirty="0">
                <a:solidFill>
                  <a:srgbClr val="000000"/>
                </a:solidFill>
                <a:latin typeface="Arial"/>
                <a:hlinkClick r:id="rId2"/>
              </a:rPr>
              <a:t>(CF) Conventions</a:t>
            </a:r>
            <a:r>
              <a:rPr lang="en-GB" sz="2200" b="0" strike="noStrike" spc="-1" dirty="0">
                <a:solidFill>
                  <a:srgbClr val="000000"/>
                </a:solidFill>
                <a:latin typeface="Arial"/>
              </a:rPr>
              <a:t> for RADAR and LIDAR data in polar coordinates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 dirty="0">
                <a:solidFill>
                  <a:srgbClr val="000000"/>
                </a:solidFill>
                <a:latin typeface="Arial"/>
              </a:rPr>
              <a:t>Based on Network Common Data Form (</a:t>
            </a:r>
            <a:r>
              <a:rPr lang="en-GB" sz="2200" b="0" strike="noStrike" spc="-1" dirty="0" err="1">
                <a:solidFill>
                  <a:srgbClr val="000000"/>
                </a:solidFill>
                <a:latin typeface="Arial"/>
                <a:hlinkClick r:id="rId3"/>
              </a:rPr>
              <a:t>NetCDF</a:t>
            </a:r>
            <a:r>
              <a:rPr lang="en-GB" sz="2200" b="0" strike="noStrike" spc="-1" dirty="0">
                <a:solidFill>
                  <a:srgbClr val="000000"/>
                </a:solidFill>
                <a:latin typeface="Arial"/>
              </a:rPr>
              <a:t>)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 dirty="0">
                <a:solidFill>
                  <a:srgbClr val="000000"/>
                </a:solidFill>
                <a:latin typeface="Arial"/>
              </a:rPr>
              <a:t>Maintained by NCAR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 dirty="0">
                <a:solidFill>
                  <a:srgbClr val="000000"/>
                </a:solidFill>
                <a:latin typeface="Arial"/>
              </a:rPr>
              <a:t>De-facto standard for the research community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 dirty="0">
                <a:solidFill>
                  <a:srgbClr val="000000"/>
                </a:solidFill>
                <a:latin typeface="Arial"/>
              </a:rPr>
              <a:t>Two major versions:</a:t>
            </a: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000000"/>
                </a:solidFill>
                <a:latin typeface="Arial"/>
              </a:rPr>
              <a:t>CfRadial</a:t>
            </a: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 Version 1: (Since 2010) Classic model using NetCDF3 =&gt; 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Data stored in regular 2D (time, range) format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Metadata: range, time, elevation, azimuth, (</a:t>
            </a:r>
            <a:r>
              <a:rPr lang="en-GB" sz="2000" b="0" strike="noStrike" spc="-1" dirty="0" err="1">
                <a:solidFill>
                  <a:srgbClr val="000000"/>
                </a:solidFill>
                <a:latin typeface="Arial"/>
              </a:rPr>
              <a:t>ray_n_gates</a:t>
            </a: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, </a:t>
            </a:r>
            <a:r>
              <a:rPr lang="en-GB" sz="2000" b="0" strike="noStrike" spc="-1" dirty="0" err="1">
                <a:solidFill>
                  <a:srgbClr val="000000"/>
                </a:solidFill>
                <a:latin typeface="Arial"/>
              </a:rPr>
              <a:t>ray_start_index</a:t>
            </a: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)</a:t>
            </a: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000000"/>
                </a:solidFill>
                <a:latin typeface="Arial"/>
              </a:rPr>
              <a:t>CfRadial</a:t>
            </a: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 version 2: (Since 2016) uses NetCDF4 (based on HDF5) and groups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Hierarchical grouping volume=&gt;sweep=&gt;dataset (time, range)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Candidate for WMO radar data standard (FM301)</a:t>
            </a:r>
          </a:p>
          <a:p>
            <a:pPr indent="0">
              <a:spcBef>
                <a:spcPts val="972"/>
              </a:spcBef>
              <a:buNone/>
            </a:pPr>
            <a:r>
              <a:rPr lang="en-GB" sz="2200" b="0" strike="noStrike" spc="-1" dirty="0">
                <a:solidFill>
                  <a:srgbClr val="000000"/>
                </a:solidFill>
                <a:latin typeface="Arial"/>
              </a:rPr>
              <a:t>        </a:t>
            </a: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Readers: </a:t>
            </a:r>
            <a:r>
              <a:rPr lang="en-GB" sz="2000" b="0" strike="noStrike" spc="-1" dirty="0" err="1">
                <a:solidFill>
                  <a:srgbClr val="000000"/>
                </a:solidFill>
                <a:latin typeface="Arial"/>
              </a:rPr>
              <a:t>wradlib</a:t>
            </a: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, BALTRAD, </a:t>
            </a:r>
            <a:r>
              <a:rPr lang="en-GB" sz="2000" b="0" strike="noStrike" spc="-1" dirty="0" err="1">
                <a:solidFill>
                  <a:srgbClr val="000000"/>
                </a:solidFill>
                <a:latin typeface="Arial"/>
              </a:rPr>
              <a:t>Py</a:t>
            </a: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-ART (V1), LROSE, </a:t>
            </a:r>
            <a:r>
              <a:rPr lang="en-GB" sz="2000" b="0" strike="noStrike" spc="-1" dirty="0" err="1">
                <a:solidFill>
                  <a:srgbClr val="000000"/>
                </a:solidFill>
                <a:latin typeface="Arial"/>
              </a:rPr>
              <a:t>Pyrad</a:t>
            </a:r>
            <a:r>
              <a:rPr lang="en-GB" sz="2000" b="0" strike="noStrike" spc="-1" dirty="0">
                <a:solidFill>
                  <a:srgbClr val="000000"/>
                </a:solidFill>
                <a:latin typeface="Arial"/>
              </a:rPr>
              <a:t> (V1 and (partially) V2)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 dirty="0">
                <a:solidFill>
                  <a:srgbClr val="000000"/>
                </a:solidFill>
                <a:latin typeface="Arial"/>
              </a:rPr>
              <a:t> </a:t>
            </a:r>
          </a:p>
        </p:txBody>
      </p:sp>
      <p:sp>
        <p:nvSpPr>
          <p:cNvPr id="361" name="ZoneTexte 360"/>
          <p:cNvSpPr txBox="1"/>
          <p:nvPr/>
        </p:nvSpPr>
        <p:spPr>
          <a:xfrm>
            <a:off x="7404840" y="6676200"/>
            <a:ext cx="3035160" cy="34380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https://ncar.github.io/CfRadial/</a:t>
            </a:r>
          </a:p>
        </p:txBody>
      </p:sp>
      <p:sp>
        <p:nvSpPr>
          <p:cNvPr id="362" name="ZoneTexte 361"/>
          <p:cNvSpPr txBox="1"/>
          <p:nvPr/>
        </p:nvSpPr>
        <p:spPr>
          <a:xfrm>
            <a:off x="8748000" y="3600000"/>
            <a:ext cx="1944000" cy="5965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>
                <a:solidFill>
                  <a:srgbClr val="C9211E"/>
                </a:solidFill>
                <a:latin typeface="Times New Roman"/>
              </a:rPr>
              <a:t>Py-ART data model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562D49D7-09DD-4B9C-BD03-070E495285F9}" type="slidenum">
              <a:t>15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4BA22D1E-6BED-4F24-A3CE-D373B531C691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CFRadial</a:t>
            </a:r>
          </a:p>
        </p:txBody>
      </p:sp>
      <p:pic>
        <p:nvPicPr>
          <p:cNvPr id="364" name="Image 363"/>
          <p:cNvPicPr/>
          <p:nvPr/>
        </p:nvPicPr>
        <p:blipFill>
          <a:blip r:embed="rId2"/>
          <a:stretch/>
        </p:blipFill>
        <p:spPr>
          <a:xfrm>
            <a:off x="374040" y="1517760"/>
            <a:ext cx="4485960" cy="4962240"/>
          </a:xfrm>
          <a:prstGeom prst="rect">
            <a:avLst/>
          </a:prstGeom>
          <a:ln w="36000">
            <a:noFill/>
          </a:ln>
        </p:spPr>
      </p:pic>
      <p:pic>
        <p:nvPicPr>
          <p:cNvPr id="365" name="Image 364"/>
          <p:cNvPicPr/>
          <p:nvPr/>
        </p:nvPicPr>
        <p:blipFill>
          <a:blip r:embed="rId3"/>
          <a:stretch/>
        </p:blipFill>
        <p:spPr>
          <a:xfrm>
            <a:off x="5076000" y="1667520"/>
            <a:ext cx="5047920" cy="3228480"/>
          </a:xfrm>
          <a:prstGeom prst="rect">
            <a:avLst/>
          </a:prstGeom>
          <a:ln w="36000">
            <a:noFill/>
          </a:ln>
        </p:spPr>
      </p:pic>
      <p:sp>
        <p:nvSpPr>
          <p:cNvPr id="366" name="ZoneTexte 365"/>
          <p:cNvSpPr txBox="1"/>
          <p:nvPr/>
        </p:nvSpPr>
        <p:spPr>
          <a:xfrm>
            <a:off x="2160000" y="1152000"/>
            <a:ext cx="132084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CFRadial 1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67" name="ZoneTexte 366"/>
          <p:cNvSpPr txBox="1"/>
          <p:nvPr/>
        </p:nvSpPr>
        <p:spPr>
          <a:xfrm>
            <a:off x="6912360" y="1152000"/>
            <a:ext cx="132084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CFRadial 2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8F1454F6-12AB-4931-8918-4698C1E5F749}" type="slidenum">
              <a:t>16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3EBD737B-5401-4D22-A4A9-D9B8129AD01F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ODIM_H5</a:t>
            </a:r>
          </a:p>
        </p:txBody>
      </p:sp>
      <p:sp>
        <p:nvSpPr>
          <p:cNvPr id="369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hlinkClick r:id="rId2"/>
              </a:rPr>
              <a:t>OPERA Data Information Model for HDF5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Based on 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  <a:hlinkClick r:id="rId3"/>
              </a:rPr>
              <a:t>HDF5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Maintained by the OPERA programme of EUMETNET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European standard for the exchange of radar data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Defined for exchange of polar AND Cartesian data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Uses groups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Readers: wradlib, Py-ART, Pyrad, BALTRAD, LROSE 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56CB9A79-4254-484C-84B2-F9D467228AAA}" type="slidenum">
              <a:t>17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35CC3A52-4864-4AD2-B6F4-41A25A9A3F1F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ODIM</a:t>
            </a:r>
          </a:p>
        </p:txBody>
      </p:sp>
      <p:pic>
        <p:nvPicPr>
          <p:cNvPr id="371" name="Image 370"/>
          <p:cNvPicPr/>
          <p:nvPr/>
        </p:nvPicPr>
        <p:blipFill>
          <a:blip r:embed="rId2"/>
          <a:stretch/>
        </p:blipFill>
        <p:spPr>
          <a:xfrm>
            <a:off x="694800" y="1440000"/>
            <a:ext cx="4381200" cy="4419360"/>
          </a:xfrm>
          <a:prstGeom prst="rect">
            <a:avLst/>
          </a:prstGeom>
          <a:ln w="36000">
            <a:noFill/>
          </a:ln>
        </p:spPr>
      </p:pic>
      <p:pic>
        <p:nvPicPr>
          <p:cNvPr id="372" name="Image 371"/>
          <p:cNvPicPr/>
          <p:nvPr/>
        </p:nvPicPr>
        <p:blipFill>
          <a:blip r:embed="rId3"/>
          <a:stretch/>
        </p:blipFill>
        <p:spPr>
          <a:xfrm>
            <a:off x="5750280" y="1423080"/>
            <a:ext cx="3609720" cy="1456920"/>
          </a:xfrm>
          <a:prstGeom prst="rect">
            <a:avLst/>
          </a:prstGeom>
          <a:ln w="36000">
            <a:noFill/>
          </a:ln>
        </p:spPr>
      </p:pic>
      <p:pic>
        <p:nvPicPr>
          <p:cNvPr id="373" name="Image 372"/>
          <p:cNvPicPr/>
          <p:nvPr/>
        </p:nvPicPr>
        <p:blipFill>
          <a:blip r:embed="rId4"/>
          <a:stretch/>
        </p:blipFill>
        <p:spPr>
          <a:xfrm>
            <a:off x="5775480" y="3605400"/>
            <a:ext cx="4200120" cy="2552400"/>
          </a:xfrm>
          <a:prstGeom prst="rect">
            <a:avLst/>
          </a:prstGeom>
          <a:ln w="3600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5ED2F554-7F0F-4B07-B6C5-389538CCAF4B}" type="slidenum">
              <a:t>18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39E19E38-5111-4549-8021-8686F7E9E5D3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NEXRAD-AR2 data</a:t>
            </a:r>
          </a:p>
        </p:txBody>
      </p:sp>
      <p:sp>
        <p:nvSpPr>
          <p:cNvPr id="375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Data from the US Weather radar network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NEXRAD Level-II (Base) Data: reflectivity, mean radial velocity, spectrum width, (differential reflectivity, correlation coefficient, differential phase)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NEXRAD Level-III Products: More than 75 products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Readers: wradlib, Py-ART, Pyrad (level II), LROSE  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93325EFB-61AF-424B-A7E8-A18448E5CCC4}" type="slidenum">
              <a:t>19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EE0C4BFD-D274-4A73-BA29-625D2CFECF76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Contents</a:t>
            </a: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Introduction</a:t>
            </a: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A typical radar data processing chain</a:t>
            </a: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Radar data file formats</a:t>
            </a: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Open source software packages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C3714D2A-7F4C-45D7-A9CE-8A45D7A954D1}" type="slidenum">
              <a:t>2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F3B3B98-BC42-4B36-AF4C-503FE5A43017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subTitle"/>
          </p:nvPr>
        </p:nvSpPr>
        <p:spPr>
          <a:xfrm>
            <a:off x="328320" y="1962720"/>
            <a:ext cx="8448120" cy="285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3200" b="1" strike="noStrike" spc="-1">
                <a:solidFill>
                  <a:srgbClr val="5770BE"/>
                </a:solidFill>
                <a:latin typeface="Arial"/>
              </a:rPr>
              <a:t>4. Open source software packages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9209C98-5F90-47B7-A7BB-C7B190A14B03}" type="slidenum">
              <a:t>20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BC66B8D-0A46-42B4-8EB5-4913F0883DDF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wradlib</a:t>
            </a:r>
          </a:p>
        </p:txBody>
      </p:sp>
      <p:sp>
        <p:nvSpPr>
          <p:cNvPr id="378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72871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8000" lnSpcReduction="10000"/>
          </a:bodyPr>
          <a:lstStyle/>
          <a:p>
            <a:pPr marL="21168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6666FF"/>
                </a:solidFill>
                <a:latin typeface="Arial"/>
              </a:rPr>
              <a:t>Philosophy : Keep the magic to the minimum (and let the user decide)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211680" indent="-21168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One of the oldest packages (2011)</a:t>
            </a:r>
          </a:p>
          <a:p>
            <a:pPr marL="211680" indent="-21168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Open platform for collaborative development of algorithms </a:t>
            </a:r>
          </a:p>
          <a:p>
            <a:pPr marL="211680" indent="-21168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Python-based</a:t>
            </a:r>
          </a:p>
          <a:p>
            <a:pPr marL="211680" indent="-21168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Linux/Windows/Mac</a:t>
            </a:r>
          </a:p>
          <a:p>
            <a:pPr marL="211680" indent="-21168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Flat data model that allows maximum flexibility to interact with the data. xarray readers available</a:t>
            </a:r>
          </a:p>
          <a:p>
            <a:pPr marL="211680" indent="-21168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Comprehensively addresses the full radar processing chain</a:t>
            </a:r>
          </a:p>
          <a:p>
            <a:pPr marL="211680" indent="-21168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Mainly geared to interactive use in research but used in operations too</a:t>
            </a:r>
          </a:p>
          <a:p>
            <a:pPr marL="211680" indent="-21168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Easy to install (PyPI, conda, Docker Hub)</a:t>
            </a:r>
          </a:p>
          <a:p>
            <a:pPr marL="211680" indent="-21168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hlinkClick r:id="rId2"/>
              </a:rPr>
              <a:t>https://wradlib.org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 </a:t>
            </a:r>
          </a:p>
        </p:txBody>
      </p:sp>
      <p:pic>
        <p:nvPicPr>
          <p:cNvPr id="379" name="Image 378"/>
          <p:cNvPicPr/>
          <p:nvPr/>
        </p:nvPicPr>
        <p:blipFill>
          <a:blip r:embed="rId3"/>
          <a:stretch/>
        </p:blipFill>
        <p:spPr>
          <a:xfrm>
            <a:off x="9036000" y="168480"/>
            <a:ext cx="1440000" cy="1440000"/>
          </a:xfrm>
          <a:prstGeom prst="rect">
            <a:avLst/>
          </a:prstGeom>
          <a:ln w="36000">
            <a:noFill/>
          </a:ln>
        </p:spPr>
      </p:pic>
      <p:pic>
        <p:nvPicPr>
          <p:cNvPr id="380" name="Image 379"/>
          <p:cNvPicPr/>
          <p:nvPr/>
        </p:nvPicPr>
        <p:blipFill>
          <a:blip r:embed="rId4"/>
          <a:stretch/>
        </p:blipFill>
        <p:spPr>
          <a:xfrm>
            <a:off x="7452000" y="1933200"/>
            <a:ext cx="3240000" cy="5266800"/>
          </a:xfrm>
          <a:prstGeom prst="rect">
            <a:avLst/>
          </a:prstGeom>
          <a:ln w="360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9A1D2648-6AF8-4E30-A3FA-BFD0285E9621}" type="slidenum">
              <a:t>21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C1A3EA4F-1781-45EB-93EF-A9146E0099E9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Wradlib functionality</a:t>
            </a:r>
          </a:p>
        </p:txBody>
      </p:sp>
      <p:graphicFrame>
        <p:nvGraphicFramePr>
          <p:cNvPr id="382" name="Tableau 381"/>
          <p:cNvGraphicFramePr/>
          <p:nvPr/>
        </p:nvGraphicFramePr>
        <p:xfrm>
          <a:off x="720000" y="960120"/>
          <a:ext cx="9246240" cy="6181920"/>
        </p:xfrm>
        <a:graphic>
          <a:graphicData uri="http://schemas.openxmlformats.org/drawingml/2006/table">
            <a:tbl>
              <a:tblPr/>
              <a:tblGrid>
                <a:gridCol w="98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66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936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Module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Functionality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Comments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adjust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Gage adjustment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GB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atten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Attenuation Correction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Hitschfeld, PIA from KDP 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classify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Hydrometeor Classification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Fuzzy logic classifier 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clutter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Clutter Identification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GB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comp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Composition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Multiple Radar compositing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dp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Dual-Pol and Differential Phase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KDP retrieval, texture computation, de-polarization ratio computation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georef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Georeferencing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GB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io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Raw data I/O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Many readers, some put data in xarrays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ipol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Interpolation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Interpolation functions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qual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Data Quality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Beam blockage calculations, Bright band contamination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trafo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Data Transformation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e.g. linear to dB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util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Utility Functions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Despeckle, derivate, etc.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verify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Verification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Comparison between radar-base precipitation and ground truth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vis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Visualization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PPI, RHI, etc.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vpr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Vertical Profile of Reflectivity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Create and work with 3D grids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zonalstats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Zonal Statistics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GB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43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zr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Z-R Conversions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GB" sz="1400" b="0" strike="noStrike" spc="-1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6E98E583-1817-4AFE-AA15-F152DFC6EDA9}" type="slidenum">
              <a:t>22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8D570818-7853-4651-8F5A-845E48F10EC5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/>
          </p:nvPr>
        </p:nvSpPr>
        <p:spPr>
          <a:xfrm>
            <a:off x="272880" y="1356120"/>
            <a:ext cx="786312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16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6666FF"/>
                </a:solidFill>
                <a:latin typeface="Arial"/>
              </a:rPr>
              <a:t>Philosophy : High quality building blocks for complex workflows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Based on legacy of NCAR and CSU tools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Fast native cross-platform applications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Mostly C++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Linux/Mac/partially Windows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Many stand-alone tools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Stores data in CF/Radial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hlinkClick r:id="rId2"/>
              </a:rPr>
              <a:t>http://lrose.net/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</p:txBody>
      </p:sp>
      <p:sp>
        <p:nvSpPr>
          <p:cNvPr id="400" name="PlaceHolder 2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LROSE</a:t>
            </a:r>
          </a:p>
        </p:txBody>
      </p:sp>
      <p:pic>
        <p:nvPicPr>
          <p:cNvPr id="401" name="Image 400"/>
          <p:cNvPicPr/>
          <p:nvPr/>
        </p:nvPicPr>
        <p:blipFill>
          <a:blip r:embed="rId3"/>
          <a:stretch/>
        </p:blipFill>
        <p:spPr>
          <a:xfrm>
            <a:off x="9000000" y="877320"/>
            <a:ext cx="1486800" cy="1497240"/>
          </a:xfrm>
          <a:prstGeom prst="rect">
            <a:avLst/>
          </a:prstGeom>
          <a:ln w="36000">
            <a:noFill/>
          </a:ln>
        </p:spPr>
      </p:pic>
      <p:pic>
        <p:nvPicPr>
          <p:cNvPr id="402" name="Image 401"/>
          <p:cNvPicPr/>
          <p:nvPr/>
        </p:nvPicPr>
        <p:blipFill>
          <a:blip r:embed="rId4"/>
          <a:stretch/>
        </p:blipFill>
        <p:spPr>
          <a:xfrm>
            <a:off x="9718560" y="117000"/>
            <a:ext cx="743400" cy="748440"/>
          </a:xfrm>
          <a:prstGeom prst="rect">
            <a:avLst/>
          </a:prstGeom>
          <a:ln w="36000">
            <a:noFill/>
          </a:ln>
        </p:spPr>
      </p:pic>
      <p:pic>
        <p:nvPicPr>
          <p:cNvPr id="403" name="Image 402"/>
          <p:cNvPicPr/>
          <p:nvPr/>
        </p:nvPicPr>
        <p:blipFill>
          <a:blip r:embed="rId5"/>
          <a:stretch/>
        </p:blipFill>
        <p:spPr>
          <a:xfrm>
            <a:off x="9000000" y="119520"/>
            <a:ext cx="743400" cy="743760"/>
          </a:xfrm>
          <a:prstGeom prst="rect">
            <a:avLst/>
          </a:prstGeom>
          <a:ln w="36000">
            <a:noFill/>
          </a:ln>
        </p:spPr>
      </p:pic>
      <p:pic>
        <p:nvPicPr>
          <p:cNvPr id="404" name="Image 403"/>
          <p:cNvPicPr/>
          <p:nvPr/>
        </p:nvPicPr>
        <p:blipFill>
          <a:blip r:embed="rId6"/>
          <a:stretch/>
        </p:blipFill>
        <p:spPr>
          <a:xfrm>
            <a:off x="9000000" y="2217960"/>
            <a:ext cx="1486800" cy="419040"/>
          </a:xfrm>
          <a:prstGeom prst="rect">
            <a:avLst/>
          </a:prstGeom>
          <a:ln w="36000">
            <a:noFill/>
          </a:ln>
        </p:spPr>
      </p:pic>
      <p:pic>
        <p:nvPicPr>
          <p:cNvPr id="405" name="Image 404"/>
          <p:cNvPicPr/>
          <p:nvPr/>
        </p:nvPicPr>
        <p:blipFill>
          <a:blip r:embed="rId7"/>
          <a:stretch/>
        </p:blipFill>
        <p:spPr>
          <a:xfrm>
            <a:off x="5040000" y="3560400"/>
            <a:ext cx="5400000" cy="3423600"/>
          </a:xfrm>
          <a:prstGeom prst="rect">
            <a:avLst/>
          </a:prstGeom>
          <a:ln w="360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44A4AB56-ABD7-4136-84CA-8F9F9AEF7C8F}" type="slidenum">
              <a:t>23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6B6A1706-3835-4CFA-BA8A-24A6B6868EB4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LROSE tools</a:t>
            </a:r>
          </a:p>
        </p:txBody>
      </p:sp>
      <p:graphicFrame>
        <p:nvGraphicFramePr>
          <p:cNvPr id="407" name="Tableau 406"/>
          <p:cNvGraphicFramePr/>
          <p:nvPr/>
        </p:nvGraphicFramePr>
        <p:xfrm>
          <a:off x="1496880" y="1356120"/>
          <a:ext cx="7444440" cy="5168520"/>
        </p:xfrm>
        <a:graphic>
          <a:graphicData uri="http://schemas.openxmlformats.org/drawingml/2006/table">
            <a:tbl>
              <a:tblPr/>
              <a:tblGrid>
                <a:gridCol w="1689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553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272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Convert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RadxPrint: Print file properties and determine if it is supported by Radx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RadxConvert and RadxBufr: Conversion from 25 formats to CfRadial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Display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HawkEye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44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Quality Control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14 tools: 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compare merge and filter fields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Detect sun hits and analyse them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4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Grid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Radx2Grid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44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Echo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23 tools: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KDP and Attenuation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Particle Identification, hydrometeor classification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Rain rate and rainfall accumulation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Beam blockage estimation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Convective/stratiform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Mesocyclones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Refractivity and moisture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Titan (Thunderstorm Identification, Tracking, Analysis and Nowcasting)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884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Wind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5 tools: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VAD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Multi-Doppler retrieval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Vortex</a:t>
                      </a:r>
                    </a:p>
                    <a:p>
                      <a:pPr indent="0">
                        <a:buNone/>
                      </a:pPr>
                      <a:r>
                        <a:rPr lang="en-GB" sz="14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Optical Flow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6D0AD27E-C2A6-4217-920B-9A428D2BAE48}" type="slidenum">
              <a:t>24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FC9ACCC7-5826-4D88-8870-471CBDA25C1E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BALTRAD</a:t>
            </a:r>
          </a:p>
        </p:txBody>
      </p:sp>
      <p:sp>
        <p:nvSpPr>
          <p:cNvPr id="409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16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6666FF"/>
                </a:solidFill>
                <a:latin typeface="Arial"/>
              </a:rPr>
              <a:t>Philosophy : Advanced Weather Radar Network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Heritage from the Nordic Network NORDRAD. Partly funded by the EU. BALTRAD and BALTRAD+ projects (2009-2014). 13 partners in 10 countries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Real-time data exchange and data processing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Sub-packages written in different languages</a:t>
            </a: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Data exchange: JAVA</a:t>
            </a: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solidFill>
                  <a:srgbClr val="000000"/>
                </a:solidFill>
                <a:latin typeface="Arial"/>
              </a:rPr>
              <a:t>Data processing: C and Python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Linux/Mac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Distributed networking, </a:t>
            </a:r>
            <a:r>
              <a:rPr lang="fr-FR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partners exchange polar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spcBef>
                <a:spcPts val="969"/>
              </a:spcBef>
            </a:pPr>
            <a:r>
              <a:rPr lang="fr-FR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data and process them using a common toolbox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Uses ODIM-H5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Docu:</a:t>
            </a:r>
            <a:r>
              <a:rPr lang="en-US" sz="2200" b="0" strike="noStrike" spc="-1">
                <a:solidFill>
                  <a:srgbClr val="0000FF"/>
                </a:solidFill>
                <a:latin typeface="Arial"/>
                <a:ea typeface="Droid Sans Fallback"/>
              </a:rPr>
              <a:t> </a:t>
            </a:r>
            <a:r>
              <a:rPr lang="en-US" sz="2200" b="0" strike="noStrike" spc="-1">
                <a:solidFill>
                  <a:srgbClr val="0000FF"/>
                </a:solidFill>
                <a:latin typeface="Arial"/>
                <a:ea typeface="Droid Sans Fallback"/>
                <a:hlinkClick r:id="rId2"/>
              </a:rPr>
              <a:t>https://baltrad.github.io/</a:t>
            </a:r>
            <a:r>
              <a:rPr lang="en-US" sz="2200" b="0" strike="noStrike" spc="-1">
                <a:solidFill>
                  <a:srgbClr val="0000FF"/>
                </a:solidFill>
                <a:latin typeface="Arial"/>
                <a:ea typeface="Droid Sans Fallback"/>
              </a:rPr>
              <a:t>  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Code:</a:t>
            </a:r>
            <a:r>
              <a:rPr lang="en-US" sz="2200" b="0" strike="noStrike" spc="-1">
                <a:solidFill>
                  <a:srgbClr val="0000FF"/>
                </a:solidFill>
                <a:latin typeface="Arial"/>
                <a:ea typeface="Droid Sans Fallback"/>
              </a:rPr>
              <a:t> </a:t>
            </a:r>
            <a:r>
              <a:rPr lang="en-US" sz="2200" b="0" strike="noStrike" spc="-1">
                <a:solidFill>
                  <a:srgbClr val="0000FF"/>
                </a:solidFill>
                <a:latin typeface="Arial"/>
                <a:ea typeface="Droid Sans Fallback"/>
                <a:hlinkClick r:id="rId3"/>
              </a:rPr>
              <a:t>https://github.com/baltrad</a:t>
            </a:r>
            <a:r>
              <a:rPr lang="en-US" sz="2200" b="0" strike="noStrike" spc="-1">
                <a:solidFill>
                  <a:srgbClr val="0000FF"/>
                </a:solidFill>
                <a:latin typeface="Arial"/>
                <a:ea typeface="Droid Sans Fallback"/>
              </a:rPr>
              <a:t> 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10" name="Image 409"/>
          <p:cNvPicPr/>
          <p:nvPr/>
        </p:nvPicPr>
        <p:blipFill>
          <a:blip r:embed="rId4"/>
          <a:stretch/>
        </p:blipFill>
        <p:spPr>
          <a:xfrm>
            <a:off x="8330400" y="168120"/>
            <a:ext cx="1929600" cy="720000"/>
          </a:xfrm>
          <a:prstGeom prst="rect">
            <a:avLst/>
          </a:prstGeom>
          <a:ln w="36000">
            <a:noFill/>
          </a:ln>
        </p:spPr>
      </p:pic>
      <p:pic>
        <p:nvPicPr>
          <p:cNvPr id="411" name="Picture 10_0"/>
          <p:cNvPicPr/>
          <p:nvPr/>
        </p:nvPicPr>
        <p:blipFill>
          <a:blip r:embed="rId5"/>
          <a:stretch/>
        </p:blipFill>
        <p:spPr>
          <a:xfrm>
            <a:off x="6599880" y="2884680"/>
            <a:ext cx="4092120" cy="3600000"/>
          </a:xfrm>
          <a:prstGeom prst="rect">
            <a:avLst/>
          </a:prstGeom>
          <a:ln w="36000">
            <a:noFill/>
          </a:ln>
        </p:spPr>
      </p:pic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03B05065-3103-4F18-A327-A580DEE09627}" type="slidenum">
              <a:t>25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2DE6EAB4-9250-4847-8E48-37A0E262903E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BALTRAD packages</a:t>
            </a:r>
          </a:p>
        </p:txBody>
      </p:sp>
      <p:graphicFrame>
        <p:nvGraphicFramePr>
          <p:cNvPr id="413" name="Tableau 412"/>
          <p:cNvGraphicFramePr/>
          <p:nvPr/>
        </p:nvGraphicFramePr>
        <p:xfrm>
          <a:off x="272880" y="1356120"/>
          <a:ext cx="10159560" cy="5703840"/>
        </p:xfrm>
        <a:graphic>
          <a:graphicData uri="http://schemas.openxmlformats.org/drawingml/2006/table">
            <a:tbl>
              <a:tblPr/>
              <a:tblGrid>
                <a:gridCol w="2105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5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10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Package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Environment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1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Description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baltrad-db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Python, Java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Database manager subsystem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BaltradDex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Java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Distribution and Exchange subsystem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baltrad_wms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OGC Map Server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Web map services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3792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bbufr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C, Python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BALTRAD interface to EUMETNET OPERA’s BUFR Software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beamb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C, Python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Beam blockage correction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beast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Java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Task manager/scheduler subsystem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bRopo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C, Python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Anomaly (non-precipitation echo) detection and removal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GoogleMapsPlugin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Python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Creation of PNG images to use in Google Maps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node-installer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Python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Installation wizard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OdimH5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Java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Data injector using ODIM_H5 and Rainbow file formats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RAVE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C, Python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Product generation framework and toolbox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828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baltrad_wrwp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C, Python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Wind products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2600"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baltrad-ppc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C, Python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r>
                        <a:rPr lang="en-GB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Polarimetric processing chain</a:t>
                      </a:r>
                    </a:p>
                  </a:txBody>
                  <a:tcPr marL="90000" marR="90000">
                    <a:lnL w="7200">
                      <a:solidFill>
                        <a:srgbClr val="000000"/>
                      </a:solidFill>
                      <a:prstDash val="solid"/>
                    </a:lnL>
                    <a:lnR w="7200">
                      <a:solidFill>
                        <a:srgbClr val="000000"/>
                      </a:solidFill>
                      <a:prstDash val="solid"/>
                    </a:lnR>
                    <a:lnT w="7200">
                      <a:solidFill>
                        <a:srgbClr val="000000"/>
                      </a:solidFill>
                      <a:prstDash val="solid"/>
                    </a:lnT>
                    <a:lnB w="7200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B83B69A9-5537-47FF-9210-D401E49C6BC7}" type="slidenum">
              <a:t>26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E7EBA2A2-B219-4B5D-A97C-B56F82DBB07E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Other useful meteorological software</a:t>
            </a:r>
          </a:p>
        </p:txBody>
      </p:sp>
      <p:sp>
        <p:nvSpPr>
          <p:cNvPr id="415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hlinkClick r:id="rId2"/>
              </a:rPr>
              <a:t>Py-TROLL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: satellite data processing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hlinkClick r:id="rId3"/>
              </a:rPr>
              <a:t>WRF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: weather Research and Forecasting Model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hlinkClick r:id="rId4"/>
              </a:rPr>
              <a:t>MetPy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: weather data visualization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hlinkClick r:id="rId5"/>
              </a:rPr>
              <a:t>Metview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: Meteorological workstation</a:t>
            </a:r>
          </a:p>
          <a:p>
            <a:pPr marL="612000" indent="0">
              <a:spcBef>
                <a:spcPts val="972"/>
              </a:spcBef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hlinkClick r:id="rId6"/>
              </a:rPr>
              <a:t>MetWork Framework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: Useful modules to build meteorological applications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  <a:p>
            <a:pPr marL="612000" indent="0">
              <a:spcBef>
                <a:spcPts val="972"/>
              </a:spcBef>
              <a:buNone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A43382AD-04CC-4693-95C4-34DE6FBAEC67}" type="slidenum">
              <a:t>27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F94F137B-12E8-44EB-8B22-7ACCA24D67D7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6" name="Image 415"/>
          <p:cNvPicPr/>
          <p:nvPr/>
        </p:nvPicPr>
        <p:blipFill>
          <a:blip r:embed="rId2"/>
          <a:stretch/>
        </p:blipFill>
        <p:spPr>
          <a:xfrm>
            <a:off x="269640" y="10800"/>
            <a:ext cx="10079640" cy="7559640"/>
          </a:xfrm>
          <a:prstGeom prst="rect">
            <a:avLst/>
          </a:prstGeom>
          <a:ln w="36000">
            <a:noFill/>
          </a:ln>
        </p:spPr>
      </p:pic>
      <p:sp>
        <p:nvSpPr>
          <p:cNvPr id="417" name="ZoneTexte 416"/>
          <p:cNvSpPr txBox="1"/>
          <p:nvPr/>
        </p:nvSpPr>
        <p:spPr>
          <a:xfrm>
            <a:off x="2568960" y="137880"/>
            <a:ext cx="6423840" cy="580248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GB" sz="6600" b="0" strike="noStrike" spc="-1">
                <a:solidFill>
                  <a:srgbClr val="CC9900"/>
                </a:solidFill>
                <a:latin typeface="Times New Roman"/>
              </a:rPr>
              <a:t>GRAZIE !</a:t>
            </a:r>
            <a:endParaRPr lang="en-GB" sz="6600" b="0" strike="noStrike" spc="-1">
              <a:solidFill>
                <a:srgbClr val="000000"/>
              </a:solidFill>
              <a:latin typeface="Times New Roman"/>
            </a:endParaRPr>
          </a:p>
          <a:p>
            <a:pPr algn="ctr"/>
            <a:r>
              <a:rPr lang="en-GB" sz="6600" b="0" strike="noStrike" spc="-1">
                <a:solidFill>
                  <a:srgbClr val="CC9900"/>
                </a:solidFill>
                <a:latin typeface="Times New Roman"/>
              </a:rPr>
              <a:t>MERCI!</a:t>
            </a:r>
            <a:endParaRPr lang="en-GB" sz="6600" b="0" strike="noStrike" spc="-1">
              <a:solidFill>
                <a:srgbClr val="000000"/>
              </a:solidFill>
              <a:latin typeface="Times New Roman"/>
            </a:endParaRPr>
          </a:p>
          <a:p>
            <a:pPr algn="ctr"/>
            <a:r>
              <a:rPr lang="en-GB" sz="6600" b="0" strike="noStrike" spc="-1">
                <a:solidFill>
                  <a:srgbClr val="CC9900"/>
                </a:solidFill>
                <a:latin typeface="Times New Roman"/>
              </a:rPr>
              <a:t>THANK YOU !</a:t>
            </a:r>
            <a:endParaRPr lang="en-GB" sz="6600" b="0" strike="noStrike" spc="-1">
              <a:solidFill>
                <a:srgbClr val="000000"/>
              </a:solidFill>
              <a:latin typeface="Times New Roman"/>
            </a:endParaRPr>
          </a:p>
          <a:p>
            <a:pPr algn="ctr"/>
            <a:r>
              <a:rPr lang="en-GB" sz="6600" b="0" strike="noStrike" spc="-1">
                <a:solidFill>
                  <a:srgbClr val="CC9900"/>
                </a:solidFill>
                <a:latin typeface="Times New Roman"/>
              </a:rPr>
              <a:t>GRÀCIES!</a:t>
            </a:r>
            <a:endParaRPr lang="en-GB" sz="66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761F5D39-3A24-4213-ABBF-79347A3713E7}" type="slidenum">
              <a:t>28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EE2A5BA3-D342-4184-B7AF-1EB9962E2B74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ubTitle"/>
          </p:nvPr>
        </p:nvSpPr>
        <p:spPr>
          <a:xfrm>
            <a:off x="328320" y="1962720"/>
            <a:ext cx="8448120" cy="285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3200" b="1" strike="noStrike" spc="-1">
                <a:solidFill>
                  <a:srgbClr val="5770BE"/>
                </a:solidFill>
                <a:latin typeface="Arial"/>
              </a:rPr>
              <a:t>1. Introduction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50C534D-D330-43D6-AFBD-ECA57C597602}" type="slidenum">
              <a:t>3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29B974FA-3A0F-4797-8221-E7E9E1E2381D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What is Open Source Software ?</a:t>
            </a: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lvl="1" indent="-216000">
              <a:spcBef>
                <a:spcPts val="113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A software package is open source if :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Allows </a:t>
            </a:r>
            <a:r>
              <a:rPr lang="en-GB" sz="2200" b="1" strike="noStrike" spc="-1">
                <a:solidFill>
                  <a:srgbClr val="000000"/>
                </a:solidFill>
                <a:latin typeface="Arial"/>
                <a:ea typeface="Droid Sans Fallback"/>
              </a:rPr>
              <a:t>free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 (senza pagare) redistribution 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1" strike="noStrike" spc="-1">
                <a:solidFill>
                  <a:srgbClr val="000000"/>
                </a:solidFill>
                <a:latin typeface="Arial"/>
                <a:ea typeface="Droid Sans Fallback"/>
              </a:rPr>
              <a:t>Includes the source code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 (or it is easily accessible) and allows distribution of both compiled and source code.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1" strike="noStrike" spc="-1">
                <a:solidFill>
                  <a:srgbClr val="000000"/>
                </a:solidFill>
                <a:latin typeface="Arial"/>
                <a:ea typeface="Droid Sans Fallback"/>
              </a:rPr>
              <a:t>Allows modifications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 and derived works, allows distributing them under the same terms as the licence of the original software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u="sng" strike="noStrike" spc="-1">
                <a:solidFill>
                  <a:srgbClr val="000000"/>
                </a:solidFill>
                <a:uFillTx/>
                <a:latin typeface="Arial"/>
                <a:ea typeface="Droid Sans Fallback"/>
              </a:rPr>
              <a:t>No discrimination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 against persons or groups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u="sng" strike="noStrike" spc="-1">
                <a:solidFill>
                  <a:srgbClr val="000000"/>
                </a:solidFill>
                <a:uFillTx/>
                <a:latin typeface="Arial"/>
                <a:ea typeface="Droid Sans Fallback"/>
              </a:rPr>
              <a:t>No discrimination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 against fields of use (e.g. business, genetic research)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No need for any other licence (appart from the one of the package) to use it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The licence is not specific to a product, software within a distribution can be used and distributed independently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The licence does not restrict the use of other software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  <a:ea typeface="Droid Sans Fallback"/>
              </a:rPr>
              <a:t>The licence is technology-neutral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ZoneTexte 178"/>
          <p:cNvSpPr txBox="1"/>
          <p:nvPr/>
        </p:nvSpPr>
        <p:spPr>
          <a:xfrm>
            <a:off x="5580000" y="6480000"/>
            <a:ext cx="2340000" cy="36000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600" b="0" strike="noStrike" spc="-1">
                <a:solidFill>
                  <a:srgbClr val="000000"/>
                </a:solidFill>
                <a:latin typeface="Times New Roman"/>
                <a:hlinkClick r:id="rId2"/>
              </a:rPr>
              <a:t>https://opensource.org</a:t>
            </a:r>
            <a:endParaRPr lang="en-GB" sz="16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99815F36-4C77-47E3-906B-0982F0D7B0A7}" type="slidenum">
              <a:t>4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46EBA743-1582-43F5-BDB2-6D2AFB8B5499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Open source for weather radar ?</a:t>
            </a: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272880" y="1356120"/>
            <a:ext cx="10160280" cy="5454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Since the late 2000s (and even before) there has been a number of major open source projects released (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see e.g. 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hlinkClick r:id="rId2"/>
              </a:rPr>
              <a:t>https://openradarscience.org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).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Some of them are in a mature stage and are widely used in an </a:t>
            </a:r>
            <a:r>
              <a:rPr lang="en-GB" sz="2200" b="1" strike="noStrike" spc="-1">
                <a:solidFill>
                  <a:srgbClr val="000000"/>
                </a:solidFill>
                <a:latin typeface="Arial"/>
              </a:rPr>
              <a:t>academic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(mostly) but also </a:t>
            </a:r>
            <a:r>
              <a:rPr lang="en-GB" sz="2200" b="1" strike="noStrike" spc="-1">
                <a:solidFill>
                  <a:srgbClr val="000000"/>
                </a:solidFill>
                <a:latin typeface="Arial"/>
              </a:rPr>
              <a:t>operational environment</a:t>
            </a:r>
            <a:endParaRPr lang="en-GB" sz="22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Most make use of modern tools (e.g. github, conda, docker) and practices (e.g. Continuous Integration, automatic tests) that make them easy to evolve and deploy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Most are </a:t>
            </a:r>
            <a:r>
              <a:rPr lang="en-GB" sz="2200" b="0" u="sng" strike="noStrike" spc="-1">
                <a:solidFill>
                  <a:srgbClr val="000000"/>
                </a:solidFill>
                <a:uFillTx/>
                <a:latin typeface="Arial"/>
              </a:rPr>
              <a:t>backed by major weather services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or academic institutions</a:t>
            </a:r>
          </a:p>
          <a:p>
            <a:pPr marL="216000" indent="-216000">
              <a:spcBef>
                <a:spcPts val="972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Projects </a:t>
            </a:r>
            <a:r>
              <a:rPr lang="en-GB" sz="2200" b="1" strike="noStrike" spc="-1">
                <a:solidFill>
                  <a:srgbClr val="000000"/>
                </a:solidFill>
                <a:latin typeface="Arial"/>
              </a:rPr>
              <a:t>are not competing among them</a:t>
            </a:r>
            <a:r>
              <a:rPr lang="en-GB" sz="2200" b="0" strike="noStrike" spc="-1">
                <a:solidFill>
                  <a:srgbClr val="000000"/>
                </a:solidFill>
                <a:latin typeface="Arial"/>
              </a:rPr>
              <a:t> but collaborating : Best practices and inter-operability are discussed regularly and joint open source courses have been organized for years at major radar conferences (AMS, ERAD)  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992C8E02-BEC5-48BB-8EB9-5AA779BDEE0F}" type="slidenum">
              <a:t>5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42C464D8-2F12-499D-89DD-C9BA13A46160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The weather radar business</a:t>
            </a:r>
          </a:p>
        </p:txBody>
      </p:sp>
      <p:sp>
        <p:nvSpPr>
          <p:cNvPr id="183" name="ZoneTexte 182"/>
          <p:cNvSpPr txBox="1"/>
          <p:nvPr/>
        </p:nvSpPr>
        <p:spPr>
          <a:xfrm>
            <a:off x="4800960" y="6372000"/>
            <a:ext cx="1607040" cy="60228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Radar control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4" name="ZoneTexte 183"/>
          <p:cNvSpPr txBox="1"/>
          <p:nvPr/>
        </p:nvSpPr>
        <p:spPr>
          <a:xfrm>
            <a:off x="3828960" y="5724000"/>
            <a:ext cx="209628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IQ data processing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5" name="ZoneTexte 184"/>
          <p:cNvSpPr txBox="1"/>
          <p:nvPr/>
        </p:nvSpPr>
        <p:spPr>
          <a:xfrm>
            <a:off x="3420000" y="5076000"/>
            <a:ext cx="212040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Moment correction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6" name="ZoneTexte 185"/>
          <p:cNvSpPr txBox="1"/>
          <p:nvPr/>
        </p:nvSpPr>
        <p:spPr>
          <a:xfrm>
            <a:off x="4536000" y="4392000"/>
            <a:ext cx="2415406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Gate-based products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7" name="ZoneTexte 186"/>
          <p:cNvSpPr txBox="1"/>
          <p:nvPr/>
        </p:nvSpPr>
        <p:spPr>
          <a:xfrm>
            <a:off x="4536360" y="3708000"/>
            <a:ext cx="258732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1D/2D/3D Compositing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8" name="ZoneTexte 187"/>
          <p:cNvSpPr txBox="1"/>
          <p:nvPr/>
        </p:nvSpPr>
        <p:spPr>
          <a:xfrm>
            <a:off x="4608720" y="2952000"/>
            <a:ext cx="251496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Radar-based products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9" name="ZoneTexte 188"/>
          <p:cNvSpPr txBox="1"/>
          <p:nvPr/>
        </p:nvSpPr>
        <p:spPr>
          <a:xfrm>
            <a:off x="4500720" y="2196000"/>
            <a:ext cx="269244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Radar-derived products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0" name="ZoneTexte 189"/>
          <p:cNvSpPr txBox="1"/>
          <p:nvPr/>
        </p:nvSpPr>
        <p:spPr>
          <a:xfrm>
            <a:off x="145080" y="1033200"/>
            <a:ext cx="2271600" cy="9457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600" b="0" strike="noStrike" spc="-1" dirty="0">
                <a:solidFill>
                  <a:srgbClr val="000000"/>
                </a:solidFill>
                <a:latin typeface="Arial"/>
              </a:rPr>
              <a:t>Metadata generation</a:t>
            </a:r>
            <a:endParaRPr lang="en-GB" sz="1600" b="0" strike="noStrike" spc="-1" dirty="0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 dirty="0">
                <a:solidFill>
                  <a:srgbClr val="C9211E"/>
                </a:solidFill>
                <a:latin typeface="Arial"/>
              </a:rPr>
              <a:t>Beam blockage</a:t>
            </a:r>
            <a:endParaRPr lang="en-GB" sz="1400" b="0" strike="noStrike" spc="-1" dirty="0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 dirty="0">
                <a:solidFill>
                  <a:srgbClr val="C9211E"/>
                </a:solidFill>
                <a:latin typeface="Arial"/>
              </a:rPr>
              <a:t>Scattering simulations</a:t>
            </a:r>
            <a:endParaRPr lang="en-GB" sz="1400" b="0" strike="noStrike" spc="-1" dirty="0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 dirty="0">
                <a:solidFill>
                  <a:srgbClr val="C9211E"/>
                </a:solidFill>
                <a:latin typeface="Arial"/>
              </a:rPr>
              <a:t>PSDs</a:t>
            </a:r>
            <a:endParaRPr lang="en-GB" sz="14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1" name="ZoneTexte 190"/>
          <p:cNvSpPr txBox="1"/>
          <p:nvPr/>
        </p:nvSpPr>
        <p:spPr>
          <a:xfrm>
            <a:off x="7920000" y="1033200"/>
            <a:ext cx="2676960" cy="9457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Calibration/monitoring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Solar monitoring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Sphere calibration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Inter-comparison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4860000" y="6300000"/>
            <a:ext cx="1440000" cy="540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3" name="Rectangle 192"/>
          <p:cNvSpPr/>
          <p:nvPr/>
        </p:nvSpPr>
        <p:spPr>
          <a:xfrm>
            <a:off x="3870000" y="5652000"/>
            <a:ext cx="3420000" cy="118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4" name="Rectangle 193"/>
          <p:cNvSpPr/>
          <p:nvPr/>
        </p:nvSpPr>
        <p:spPr>
          <a:xfrm>
            <a:off x="3330000" y="4932000"/>
            <a:ext cx="4500000" cy="190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5" name="Rectangle 194"/>
          <p:cNvSpPr/>
          <p:nvPr/>
        </p:nvSpPr>
        <p:spPr>
          <a:xfrm>
            <a:off x="2790000" y="4212000"/>
            <a:ext cx="5580000" cy="262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6" name="Rectangle 195"/>
          <p:cNvSpPr/>
          <p:nvPr/>
        </p:nvSpPr>
        <p:spPr>
          <a:xfrm>
            <a:off x="2160000" y="3492000"/>
            <a:ext cx="6840000" cy="334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7" name="Rectangle 196"/>
          <p:cNvSpPr/>
          <p:nvPr/>
        </p:nvSpPr>
        <p:spPr>
          <a:xfrm>
            <a:off x="1620000" y="2772000"/>
            <a:ext cx="7920000" cy="406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1080000" y="2052000"/>
            <a:ext cx="9000000" cy="478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9" name="ZoneTexte 198"/>
          <p:cNvSpPr txBox="1"/>
          <p:nvPr/>
        </p:nvSpPr>
        <p:spPr>
          <a:xfrm>
            <a:off x="1504440" y="6840000"/>
            <a:ext cx="200556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Data visualization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0" name="ZoneTexte 199"/>
          <p:cNvSpPr txBox="1"/>
          <p:nvPr/>
        </p:nvSpPr>
        <p:spPr>
          <a:xfrm>
            <a:off x="7107480" y="6820560"/>
            <a:ext cx="189252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Reading/Writing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1" name="ZoneTexte 200"/>
          <p:cNvSpPr txBox="1"/>
          <p:nvPr/>
        </p:nvSpPr>
        <p:spPr>
          <a:xfrm>
            <a:off x="5760000" y="5708520"/>
            <a:ext cx="1468440" cy="48348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Times New Roman"/>
              </a:rPr>
              <a:t>Raw Dual-pol/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Times New Roman"/>
              </a:rPr>
              <a:t>Doppler moments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2" name="ZoneTexte 201"/>
          <p:cNvSpPr txBox="1"/>
          <p:nvPr/>
        </p:nvSpPr>
        <p:spPr>
          <a:xfrm>
            <a:off x="6660360" y="4932000"/>
            <a:ext cx="12596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KDP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Attenuation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3" name="ZoneTexte 202"/>
          <p:cNvSpPr txBox="1"/>
          <p:nvPr/>
        </p:nvSpPr>
        <p:spPr>
          <a:xfrm>
            <a:off x="6804720" y="4233240"/>
            <a:ext cx="14684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RR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LWC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hydro-class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4" name="ZoneTexte 203"/>
          <p:cNvSpPr txBox="1"/>
          <p:nvPr/>
        </p:nvSpPr>
        <p:spPr>
          <a:xfrm>
            <a:off x="7489080" y="3513600"/>
            <a:ext cx="1330920" cy="69840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QVP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VPR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ML detection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5" name="ZoneTexte 204"/>
          <p:cNvSpPr txBox="1"/>
          <p:nvPr/>
        </p:nvSpPr>
        <p:spPr>
          <a:xfrm>
            <a:off x="8065440" y="2793960"/>
            <a:ext cx="14684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Ground QPE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PoH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Mesh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6" name="ZoneTexte 205"/>
          <p:cNvSpPr txBox="1"/>
          <p:nvPr/>
        </p:nvSpPr>
        <p:spPr>
          <a:xfrm>
            <a:off x="7236000" y="2074320"/>
            <a:ext cx="30542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Precipitation Nowcasting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Assimilation in NWP models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Storm tracking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7" name="ZoneTexte 206"/>
          <p:cNvSpPr txBox="1"/>
          <p:nvPr/>
        </p:nvSpPr>
        <p:spPr>
          <a:xfrm>
            <a:off x="1080000" y="2074680"/>
            <a:ext cx="194400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Severe weather alarms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radar/RG merging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8" name="ZoneTexte 207"/>
          <p:cNvSpPr txBox="1"/>
          <p:nvPr/>
        </p:nvSpPr>
        <p:spPr>
          <a:xfrm>
            <a:off x="1656000" y="2772000"/>
            <a:ext cx="2664000" cy="8895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VAD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3D winds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Bird/insect migration detection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9" name="ZoneTexte 208"/>
          <p:cNvSpPr txBox="1"/>
          <p:nvPr/>
        </p:nvSpPr>
        <p:spPr>
          <a:xfrm>
            <a:off x="5400000" y="4971600"/>
            <a:ext cx="13100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Clutter removal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De-aliased Vr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0" name="ZoneTexte 209"/>
          <p:cNvSpPr txBox="1"/>
          <p:nvPr/>
        </p:nvSpPr>
        <p:spPr>
          <a:xfrm>
            <a:off x="7129800" y="2794320"/>
            <a:ext cx="935640" cy="69768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VIL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Zmax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Echo top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1" name="ZoneTexte 210"/>
          <p:cNvSpPr txBox="1"/>
          <p:nvPr/>
        </p:nvSpPr>
        <p:spPr>
          <a:xfrm>
            <a:off x="2707560" y="2088000"/>
            <a:ext cx="26924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Forest fires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Hydrological models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Bird/insect migration prediction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2" name="Rectangle 211"/>
          <p:cNvSpPr/>
          <p:nvPr/>
        </p:nvSpPr>
        <p:spPr>
          <a:xfrm>
            <a:off x="1080000" y="6840000"/>
            <a:ext cx="4320000" cy="360000"/>
          </a:xfrm>
          <a:prstGeom prst="rect">
            <a:avLst/>
          </a:prstGeom>
          <a:noFill/>
          <a:ln w="29160" cap="rnd">
            <a:solidFill>
              <a:srgbClr val="556B2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3" name="Rectangle 212"/>
          <p:cNvSpPr/>
          <p:nvPr/>
        </p:nvSpPr>
        <p:spPr>
          <a:xfrm>
            <a:off x="5760000" y="6840000"/>
            <a:ext cx="4320000" cy="360000"/>
          </a:xfrm>
          <a:prstGeom prst="rect">
            <a:avLst/>
          </a:prstGeom>
          <a:noFill/>
          <a:ln w="29160" cap="rnd">
            <a:solidFill>
              <a:srgbClr val="556B2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4" name="Rectangle 213"/>
          <p:cNvSpPr/>
          <p:nvPr/>
        </p:nvSpPr>
        <p:spPr>
          <a:xfrm>
            <a:off x="144000" y="1080000"/>
            <a:ext cx="2196000" cy="900000"/>
          </a:xfrm>
          <a:prstGeom prst="rect">
            <a:avLst/>
          </a:prstGeom>
          <a:noFill/>
          <a:ln w="29160" cap="rnd">
            <a:solidFill>
              <a:srgbClr val="8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5" name="Rectangle 214"/>
          <p:cNvSpPr/>
          <p:nvPr/>
        </p:nvSpPr>
        <p:spPr>
          <a:xfrm>
            <a:off x="7920000" y="1080000"/>
            <a:ext cx="2340000" cy="900000"/>
          </a:xfrm>
          <a:prstGeom prst="rect">
            <a:avLst/>
          </a:prstGeom>
          <a:noFill/>
          <a:ln w="29160" cap="rnd">
            <a:solidFill>
              <a:srgbClr val="8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0C494F5C-3973-4B43-BCE7-41B88FB6A278}" type="slidenum">
              <a:t>6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4089AC69-C308-41D2-BD03-A901F72E71D7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The weather radar business</a:t>
            </a:r>
          </a:p>
        </p:txBody>
      </p:sp>
      <p:sp>
        <p:nvSpPr>
          <p:cNvPr id="217" name="ZoneTexte 216"/>
          <p:cNvSpPr txBox="1"/>
          <p:nvPr/>
        </p:nvSpPr>
        <p:spPr>
          <a:xfrm>
            <a:off x="4800960" y="6372000"/>
            <a:ext cx="1609672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Radar control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8" name="ZoneTexte 217"/>
          <p:cNvSpPr txBox="1"/>
          <p:nvPr/>
        </p:nvSpPr>
        <p:spPr>
          <a:xfrm>
            <a:off x="3828960" y="5724000"/>
            <a:ext cx="209628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IQ data processing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9" name="ZoneTexte 218"/>
          <p:cNvSpPr txBox="1"/>
          <p:nvPr/>
        </p:nvSpPr>
        <p:spPr>
          <a:xfrm>
            <a:off x="4392000" y="5076000"/>
            <a:ext cx="212400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Moment correction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0" name="ZoneTexte 219"/>
          <p:cNvSpPr txBox="1"/>
          <p:nvPr/>
        </p:nvSpPr>
        <p:spPr>
          <a:xfrm>
            <a:off x="4536000" y="4392000"/>
            <a:ext cx="238032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Gate-based products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1" name="ZoneTexte 220"/>
          <p:cNvSpPr txBox="1"/>
          <p:nvPr/>
        </p:nvSpPr>
        <p:spPr>
          <a:xfrm>
            <a:off x="4536360" y="3708000"/>
            <a:ext cx="257112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1D/2D/3D Compositing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2" name="ZoneTexte 221"/>
          <p:cNvSpPr txBox="1"/>
          <p:nvPr/>
        </p:nvSpPr>
        <p:spPr>
          <a:xfrm>
            <a:off x="4608720" y="2952000"/>
            <a:ext cx="249876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Radar-based products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3" name="ZoneTexte 222"/>
          <p:cNvSpPr txBox="1"/>
          <p:nvPr/>
        </p:nvSpPr>
        <p:spPr>
          <a:xfrm>
            <a:off x="4500720" y="2196000"/>
            <a:ext cx="278928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Radar-derived products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4" name="ZoneTexte 223"/>
          <p:cNvSpPr txBox="1"/>
          <p:nvPr/>
        </p:nvSpPr>
        <p:spPr>
          <a:xfrm>
            <a:off x="145080" y="1044000"/>
            <a:ext cx="2340000" cy="152280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Metadata generation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 dirty="0" err="1">
                <a:solidFill>
                  <a:srgbClr val="C9211E"/>
                </a:solidFill>
                <a:latin typeface="Arial"/>
              </a:rPr>
              <a:t>Pyrad</a:t>
            </a:r>
            <a:endParaRPr lang="en-GB" sz="1400" b="0" strike="noStrike" spc="-1" dirty="0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 dirty="0" err="1">
                <a:solidFill>
                  <a:srgbClr val="C9211E"/>
                </a:solidFill>
                <a:latin typeface="Arial"/>
              </a:rPr>
              <a:t>Py-Tmatrix</a:t>
            </a:r>
            <a:endParaRPr lang="en-GB" sz="1400" b="0" strike="noStrike" spc="-1" dirty="0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 dirty="0" err="1">
                <a:solidFill>
                  <a:srgbClr val="C9211E"/>
                </a:solidFill>
                <a:latin typeface="Arial"/>
              </a:rPr>
              <a:t>PyDSD</a:t>
            </a:r>
            <a:endParaRPr lang="en-GB" sz="1400" b="0" strike="noStrike" spc="-1" dirty="0">
              <a:solidFill>
                <a:srgbClr val="000000"/>
              </a:solidFill>
              <a:latin typeface="Times New Roman"/>
            </a:endParaRPr>
          </a:p>
          <a:p>
            <a:endParaRPr lang="en-GB" sz="14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5" name="ZoneTexte 224"/>
          <p:cNvSpPr txBox="1"/>
          <p:nvPr/>
        </p:nvSpPr>
        <p:spPr>
          <a:xfrm>
            <a:off x="7920000" y="1033200"/>
            <a:ext cx="2676960" cy="9457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>
                <a:solidFill>
                  <a:srgbClr val="000000"/>
                </a:solidFill>
                <a:latin typeface="Arial"/>
              </a:rPr>
              <a:t>Calibration/monitoring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Pyrad      BALTRAD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LROSE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wradlib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6" name="Rectangle 225"/>
          <p:cNvSpPr/>
          <p:nvPr/>
        </p:nvSpPr>
        <p:spPr>
          <a:xfrm>
            <a:off x="4860000" y="6300000"/>
            <a:ext cx="1440000" cy="540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7" name="Rectangle 226"/>
          <p:cNvSpPr/>
          <p:nvPr/>
        </p:nvSpPr>
        <p:spPr>
          <a:xfrm>
            <a:off x="3870000" y="5652000"/>
            <a:ext cx="3420000" cy="118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8" name="Rectangle 227"/>
          <p:cNvSpPr/>
          <p:nvPr/>
        </p:nvSpPr>
        <p:spPr>
          <a:xfrm>
            <a:off x="3330000" y="4932000"/>
            <a:ext cx="4500000" cy="190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29" name="Rectangle 228"/>
          <p:cNvSpPr/>
          <p:nvPr/>
        </p:nvSpPr>
        <p:spPr>
          <a:xfrm>
            <a:off x="2790000" y="4212000"/>
            <a:ext cx="5580000" cy="262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0" name="Rectangle 229"/>
          <p:cNvSpPr/>
          <p:nvPr/>
        </p:nvSpPr>
        <p:spPr>
          <a:xfrm>
            <a:off x="2160000" y="3492000"/>
            <a:ext cx="6840000" cy="334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1" name="Rectangle 230"/>
          <p:cNvSpPr/>
          <p:nvPr/>
        </p:nvSpPr>
        <p:spPr>
          <a:xfrm>
            <a:off x="1620000" y="2772000"/>
            <a:ext cx="7920000" cy="406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2" name="Rectangle 231"/>
          <p:cNvSpPr/>
          <p:nvPr/>
        </p:nvSpPr>
        <p:spPr>
          <a:xfrm>
            <a:off x="1080000" y="2052000"/>
            <a:ext cx="9000000" cy="4788000"/>
          </a:xfrm>
          <a:prstGeom prst="rect">
            <a:avLst/>
          </a:prstGeom>
          <a:noFill/>
          <a:ln w="29160" cap="rnd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3" name="ZoneTexte 232"/>
          <p:cNvSpPr txBox="1"/>
          <p:nvPr/>
        </p:nvSpPr>
        <p:spPr>
          <a:xfrm>
            <a:off x="1504440" y="6840000"/>
            <a:ext cx="200556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Data visualization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4" name="ZoneTexte 233"/>
          <p:cNvSpPr txBox="1"/>
          <p:nvPr/>
        </p:nvSpPr>
        <p:spPr>
          <a:xfrm>
            <a:off x="7107480" y="6820560"/>
            <a:ext cx="1951560" cy="34632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800" b="0" strike="noStrike" spc="-1" dirty="0">
                <a:solidFill>
                  <a:srgbClr val="000000"/>
                </a:solidFill>
                <a:latin typeface="Arial"/>
              </a:rPr>
              <a:t>Reading/Writing</a:t>
            </a:r>
            <a:endParaRPr lang="en-GB" sz="1800" b="0" strike="noStrike" spc="-1" dirty="0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5" name="ZoneTexte 234"/>
          <p:cNvSpPr txBox="1"/>
          <p:nvPr/>
        </p:nvSpPr>
        <p:spPr>
          <a:xfrm>
            <a:off x="5868000" y="5708520"/>
            <a:ext cx="1468440" cy="4899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HighIQ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6" name="ZoneTexte 235"/>
          <p:cNvSpPr txBox="1"/>
          <p:nvPr/>
        </p:nvSpPr>
        <p:spPr>
          <a:xfrm>
            <a:off x="6552360" y="4952880"/>
            <a:ext cx="1468440" cy="10731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Py-ART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wradlib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7" name="ZoneTexte 236"/>
          <p:cNvSpPr txBox="1"/>
          <p:nvPr/>
        </p:nvSpPr>
        <p:spPr>
          <a:xfrm>
            <a:off x="7351560" y="4251960"/>
            <a:ext cx="9284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Py-ART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wradlib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8" name="ZoneTexte 237"/>
          <p:cNvSpPr txBox="1"/>
          <p:nvPr/>
        </p:nvSpPr>
        <p:spPr>
          <a:xfrm>
            <a:off x="2203560" y="3515400"/>
            <a:ext cx="1108440" cy="69660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Py-ART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wradlib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9" name="ZoneTexte 238"/>
          <p:cNvSpPr txBox="1"/>
          <p:nvPr/>
        </p:nvSpPr>
        <p:spPr>
          <a:xfrm>
            <a:off x="8107920" y="2759760"/>
            <a:ext cx="14684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Py-ART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wradlib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0" name="ZoneTexte 239"/>
          <p:cNvSpPr txBox="1"/>
          <p:nvPr/>
        </p:nvSpPr>
        <p:spPr>
          <a:xfrm>
            <a:off x="1663560" y="2772000"/>
            <a:ext cx="10364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PyDDA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PyTDA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SingleDop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1" name="ZoneTexte 240"/>
          <p:cNvSpPr txBox="1"/>
          <p:nvPr/>
        </p:nvSpPr>
        <p:spPr>
          <a:xfrm>
            <a:off x="7531560" y="2053080"/>
            <a:ext cx="14684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Pysteps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Rainymotion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wradlib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2" name="ZoneTexte 241"/>
          <p:cNvSpPr txBox="1"/>
          <p:nvPr/>
        </p:nvSpPr>
        <p:spPr>
          <a:xfrm>
            <a:off x="2136960" y="2082960"/>
            <a:ext cx="92304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LROSE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TINT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3" name="ZoneTexte 242"/>
          <p:cNvSpPr txBox="1"/>
          <p:nvPr/>
        </p:nvSpPr>
        <p:spPr>
          <a:xfrm>
            <a:off x="3032640" y="2880000"/>
            <a:ext cx="1107360" cy="6897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Rainforest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vol2bird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4" name="ZoneTexte 243"/>
          <p:cNvSpPr txBox="1"/>
          <p:nvPr/>
        </p:nvSpPr>
        <p:spPr>
          <a:xfrm>
            <a:off x="6916320" y="2880000"/>
            <a:ext cx="1003680" cy="4899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LROSE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BALTRAD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5" name="ZoneTexte 244"/>
          <p:cNvSpPr txBox="1"/>
          <p:nvPr/>
        </p:nvSpPr>
        <p:spPr>
          <a:xfrm>
            <a:off x="7996320" y="3492000"/>
            <a:ext cx="1003680" cy="48996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LROSE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BALTRAD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6" name="ZoneTexte 245"/>
          <p:cNvSpPr txBox="1"/>
          <p:nvPr/>
        </p:nvSpPr>
        <p:spPr>
          <a:xfrm>
            <a:off x="2952000" y="4320000"/>
            <a:ext cx="1003680" cy="54000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LROSE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BALTRAD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7" name="ZoneTexte 246"/>
          <p:cNvSpPr txBox="1"/>
          <p:nvPr/>
        </p:nvSpPr>
        <p:spPr>
          <a:xfrm>
            <a:off x="3384000" y="4971600"/>
            <a:ext cx="1003680" cy="68040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LROSE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Arial"/>
              </a:rPr>
              <a:t>BALTRAD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8" name="Rectangle 247"/>
          <p:cNvSpPr/>
          <p:nvPr/>
        </p:nvSpPr>
        <p:spPr>
          <a:xfrm>
            <a:off x="1080000" y="6840000"/>
            <a:ext cx="4320000" cy="360000"/>
          </a:xfrm>
          <a:prstGeom prst="rect">
            <a:avLst/>
          </a:prstGeom>
          <a:noFill/>
          <a:ln w="29160" cap="rnd">
            <a:solidFill>
              <a:srgbClr val="556B2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9" name="Rectangle 248"/>
          <p:cNvSpPr/>
          <p:nvPr/>
        </p:nvSpPr>
        <p:spPr>
          <a:xfrm>
            <a:off x="5760000" y="6840000"/>
            <a:ext cx="4320000" cy="360000"/>
          </a:xfrm>
          <a:prstGeom prst="rect">
            <a:avLst/>
          </a:prstGeom>
          <a:noFill/>
          <a:ln w="29160" cap="rnd">
            <a:solidFill>
              <a:srgbClr val="556B2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0" name="Rectangle 249"/>
          <p:cNvSpPr/>
          <p:nvPr/>
        </p:nvSpPr>
        <p:spPr>
          <a:xfrm>
            <a:off x="144000" y="1080000"/>
            <a:ext cx="2196000" cy="900000"/>
          </a:xfrm>
          <a:prstGeom prst="rect">
            <a:avLst/>
          </a:prstGeom>
          <a:noFill/>
          <a:ln w="29160" cap="rnd">
            <a:solidFill>
              <a:srgbClr val="8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1" name="ZoneTexte 250"/>
          <p:cNvSpPr txBox="1"/>
          <p:nvPr/>
        </p:nvSpPr>
        <p:spPr>
          <a:xfrm>
            <a:off x="1440000" y="1299600"/>
            <a:ext cx="798120" cy="680400"/>
          </a:xfrm>
          <a:prstGeom prst="rect">
            <a:avLst/>
          </a:prstGeom>
          <a:noFill/>
          <a:ln w="3600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en-GB" sz="1400" b="0" strike="noStrike" spc="-1">
                <a:solidFill>
                  <a:srgbClr val="C9211E"/>
                </a:solidFill>
                <a:latin typeface="Times New Roman"/>
              </a:rPr>
              <a:t>wradlib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Times New Roman"/>
              </a:rPr>
              <a:t>LROSE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  <a:p>
            <a:r>
              <a:rPr lang="en-GB" sz="1400" b="0" strike="noStrike" spc="-1">
                <a:solidFill>
                  <a:srgbClr val="C9211E"/>
                </a:solidFill>
                <a:latin typeface="Times New Roman"/>
              </a:rPr>
              <a:t>PyBlock</a:t>
            </a:r>
            <a:endParaRPr lang="en-GB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2" name="Rectangle 251"/>
          <p:cNvSpPr/>
          <p:nvPr/>
        </p:nvSpPr>
        <p:spPr>
          <a:xfrm>
            <a:off x="7920000" y="1080000"/>
            <a:ext cx="2340000" cy="900000"/>
          </a:xfrm>
          <a:prstGeom prst="rect">
            <a:avLst/>
          </a:prstGeom>
          <a:noFill/>
          <a:ln w="29160" cap="rnd">
            <a:solidFill>
              <a:srgbClr val="80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104400" tIns="59400" rIns="104400" bIns="59400" anchor="ctr">
            <a:noAutofit/>
          </a:bodyPr>
          <a:lstStyle/>
          <a:p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fld id="{E9A0F54F-AE9A-4AAE-811E-87CA32B61B4E}" type="slidenum">
              <a:t>7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5"/>
          </p:nvPr>
        </p:nvSpPr>
        <p:spPr/>
        <p:txBody>
          <a:bodyPr/>
          <a:lstStyle/>
          <a:p>
            <a:fld id="{9EEEF49F-D209-478B-96D3-FB66966E6E16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subTitle"/>
          </p:nvPr>
        </p:nvSpPr>
        <p:spPr>
          <a:xfrm>
            <a:off x="328320" y="1962720"/>
            <a:ext cx="8448120" cy="285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GB" sz="3200" b="1" strike="noStrike" spc="-1">
                <a:solidFill>
                  <a:srgbClr val="5770BE"/>
                </a:solidFill>
                <a:latin typeface="Arial"/>
              </a:rPr>
              <a:t>2. A typical radar data processing chain</a:t>
            </a:r>
            <a:endParaRPr lang="en-GB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8BF1C0F-E14A-4EFE-8303-4DF145D6B500}" type="slidenum">
              <a:t>8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A8D6F4A2-EFDF-4AEA-9349-0BCBF12A3996}" type="datetime1">
              <a:rPr lang="ca-ES"/>
              <a:t>16/8/2023</a:t>
            </a:fld>
            <a:endParaRPr lang="ca-E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1892160" y="248400"/>
            <a:ext cx="8448120" cy="615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GB" sz="2400" b="1" strike="noStrike" spc="-1">
                <a:solidFill>
                  <a:srgbClr val="000000"/>
                </a:solidFill>
                <a:latin typeface="Arial"/>
              </a:rPr>
              <a:t>IQ data processing</a:t>
            </a:r>
          </a:p>
        </p:txBody>
      </p:sp>
      <p:sp>
        <p:nvSpPr>
          <p:cNvPr id="256" name="Organigramme : Procédé 255"/>
          <p:cNvSpPr/>
          <p:nvPr/>
        </p:nvSpPr>
        <p:spPr>
          <a:xfrm>
            <a:off x="2633760" y="242244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Spectra</a:t>
            </a:r>
          </a:p>
        </p:txBody>
      </p:sp>
      <p:sp>
        <p:nvSpPr>
          <p:cNvPr id="257" name="Organigramme : Procédé 256"/>
          <p:cNvSpPr/>
          <p:nvPr/>
        </p:nvSpPr>
        <p:spPr>
          <a:xfrm>
            <a:off x="4260240" y="2422440"/>
            <a:ext cx="1260000" cy="720000"/>
          </a:xfrm>
          <a:prstGeom prst="flowChartProcess">
            <a:avLst/>
          </a:prstGeom>
          <a:noFill/>
          <a:ln w="36000">
            <a:solidFill>
              <a:srgbClr val="3465A4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Moment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Computation</a:t>
            </a:r>
          </a:p>
        </p:txBody>
      </p:sp>
      <p:sp>
        <p:nvSpPr>
          <p:cNvPr id="258" name="Organigramme : Procédé 257"/>
          <p:cNvSpPr/>
          <p:nvPr/>
        </p:nvSpPr>
        <p:spPr>
          <a:xfrm>
            <a:off x="3312360" y="1440360"/>
            <a:ext cx="1260000" cy="720000"/>
          </a:xfrm>
          <a:prstGeom prst="flowChartProcess">
            <a:avLst/>
          </a:prstGeom>
          <a:noFill/>
          <a:ln w="36000" cap="rnd">
            <a:solidFill>
              <a:srgbClr val="3465A4"/>
            </a:solidFill>
            <a:prstDash val="sysDash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Moment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Computation</a:t>
            </a:r>
          </a:p>
        </p:txBody>
      </p:sp>
      <p:sp>
        <p:nvSpPr>
          <p:cNvPr id="259" name="Organigramme : Données 258"/>
          <p:cNvSpPr/>
          <p:nvPr/>
        </p:nvSpPr>
        <p:spPr>
          <a:xfrm>
            <a:off x="5868000" y="2242440"/>
            <a:ext cx="2880000" cy="1080000"/>
          </a:xfrm>
          <a:prstGeom prst="flowChartInputOutput">
            <a:avLst/>
          </a:prstGeom>
          <a:noFill/>
          <a:ln w="36000">
            <a:solidFill>
              <a:srgbClr val="18A30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Zh</a:t>
            </a: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Vr, W</a:t>
            </a:r>
            <a:r>
              <a:rPr lang="en-GB" sz="1800" b="0" strike="noStrike" spc="-1" baseline="-8000">
                <a:solidFill>
                  <a:srgbClr val="000000"/>
                </a:solidFill>
                <a:latin typeface="Times New Roman"/>
              </a:rPr>
              <a:t>D</a:t>
            </a:r>
            <a:endParaRPr lang="en-GB" sz="1800" b="0" strike="noStrike" spc="-1">
              <a:solidFill>
                <a:srgbClr val="000000"/>
              </a:solidFill>
              <a:latin typeface="Times New Roman"/>
            </a:endParaRPr>
          </a:p>
          <a:p>
            <a:pPr algn="ctr"/>
            <a:r>
              <a:rPr lang="en-GB" sz="1800" b="0" strike="noStrike" spc="-1">
                <a:solidFill>
                  <a:srgbClr val="000000"/>
                </a:solidFill>
                <a:latin typeface="Times New Roman"/>
              </a:rPr>
              <a:t>ZDR, PsiDP, RhoHV</a:t>
            </a:r>
          </a:p>
        </p:txBody>
      </p:sp>
      <p:cxnSp>
        <p:nvCxnSpPr>
          <p:cNvPr id="260" name="Connecteur droit avec flèche 259"/>
          <p:cNvCxnSpPr>
            <a:cxnSpLocks/>
            <a:endCxn id="256" idx="1"/>
          </p:cNvCxnSpPr>
          <p:nvPr/>
        </p:nvCxnSpPr>
        <p:spPr>
          <a:xfrm>
            <a:off x="2267280" y="2782440"/>
            <a:ext cx="366480" cy="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61" name="Connecteur droit avec flèche 260"/>
          <p:cNvCxnSpPr>
            <a:stCxn id="256" idx="3"/>
            <a:endCxn id="257" idx="1"/>
          </p:cNvCxnSpPr>
          <p:nvPr/>
        </p:nvCxnSpPr>
        <p:spPr>
          <a:xfrm>
            <a:off x="3893760" y="2782440"/>
            <a:ext cx="36684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62" name="Connecteur droit avec flèche 261"/>
          <p:cNvCxnSpPr>
            <a:stCxn id="257" idx="3"/>
            <a:endCxn id="259" idx="2"/>
          </p:cNvCxnSpPr>
          <p:nvPr/>
        </p:nvCxnSpPr>
        <p:spPr>
          <a:xfrm>
            <a:off x="5520240" y="2782440"/>
            <a:ext cx="636120" cy="360"/>
          </a:xfrm>
          <a:prstGeom prst="straightConnector1">
            <a:avLst/>
          </a:prstGeom>
          <a:ln w="36000">
            <a:solidFill>
              <a:srgbClr val="000000"/>
            </a:solidFill>
            <a:round/>
            <a:tailEnd type="triangle" w="med" len="med"/>
          </a:ln>
        </p:spPr>
      </p:cxnSp>
      <p:cxnSp>
        <p:nvCxnSpPr>
          <p:cNvPr id="263" name="Connecteur : en angle 262"/>
          <p:cNvCxnSpPr>
            <a:cxnSpLocks/>
            <a:endCxn id="258" idx="1"/>
          </p:cNvCxnSpPr>
          <p:nvPr/>
        </p:nvCxnSpPr>
        <p:spPr>
          <a:xfrm rot="5400000" flipH="1" flipV="1">
            <a:off x="2213370" y="1314450"/>
            <a:ext cx="613080" cy="1584900"/>
          </a:xfrm>
          <a:prstGeom prst="bentConnector2">
            <a:avLst/>
          </a:prstGeom>
          <a:ln w="36000">
            <a:solidFill>
              <a:srgbClr val="000000"/>
            </a:solidFill>
            <a:prstDash val="lgDash"/>
            <a:round/>
            <a:tailEnd type="triangle" w="med" len="med"/>
          </a:ln>
        </p:spPr>
      </p:cxnSp>
      <p:cxnSp>
        <p:nvCxnSpPr>
          <p:cNvPr id="264" name="Connecteur : en angle 263"/>
          <p:cNvCxnSpPr>
            <a:stCxn id="258" idx="3"/>
            <a:endCxn id="259" idx="2"/>
          </p:cNvCxnSpPr>
          <p:nvPr/>
        </p:nvCxnSpPr>
        <p:spPr>
          <a:xfrm>
            <a:off x="4572360" y="1800360"/>
            <a:ext cx="1584000" cy="982440"/>
          </a:xfrm>
          <a:prstGeom prst="bentConnector3">
            <a:avLst>
              <a:gd name="adj1" fmla="val 70447"/>
            </a:avLst>
          </a:prstGeom>
          <a:ln w="36000">
            <a:solidFill>
              <a:srgbClr val="000000"/>
            </a:solidFill>
            <a:prstDash val="lgDash"/>
            <a:round/>
            <a:tailEnd type="triangle" w="med" len="med"/>
          </a:ln>
        </p:spPr>
      </p:cxnSp>
      <p:pic>
        <p:nvPicPr>
          <p:cNvPr id="265" name="Picture 3"/>
          <p:cNvPicPr/>
          <p:nvPr/>
        </p:nvPicPr>
        <p:blipFill>
          <a:blip r:embed="rId2"/>
          <a:stretch/>
        </p:blipFill>
        <p:spPr>
          <a:xfrm>
            <a:off x="65160" y="4292280"/>
            <a:ext cx="3060000" cy="1530000"/>
          </a:xfrm>
          <a:prstGeom prst="rect">
            <a:avLst/>
          </a:prstGeom>
          <a:ln w="0">
            <a:noFill/>
          </a:ln>
        </p:spPr>
      </p:pic>
      <p:pic>
        <p:nvPicPr>
          <p:cNvPr id="266" name="Picture 2"/>
          <p:cNvPicPr/>
          <p:nvPr/>
        </p:nvPicPr>
        <p:blipFill>
          <a:blip r:embed="rId3"/>
          <a:stretch/>
        </p:blipFill>
        <p:spPr>
          <a:xfrm>
            <a:off x="3413160" y="4292280"/>
            <a:ext cx="3060000" cy="1530000"/>
          </a:xfrm>
          <a:prstGeom prst="rect">
            <a:avLst/>
          </a:prstGeom>
          <a:ln w="0">
            <a:noFill/>
          </a:ln>
        </p:spPr>
      </p:pic>
      <p:pic>
        <p:nvPicPr>
          <p:cNvPr id="267" name="Picture 9"/>
          <p:cNvPicPr/>
          <p:nvPr/>
        </p:nvPicPr>
        <p:blipFill>
          <a:blip r:embed="rId4"/>
          <a:stretch/>
        </p:blipFill>
        <p:spPr>
          <a:xfrm>
            <a:off x="7408800" y="3681000"/>
            <a:ext cx="2699640" cy="269964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Pyrad course: Weather radar data processing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3D59E45-AB5C-498C-869E-8C8D8C431D44}" type="slidenum">
              <a:t>9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96E6C6D3-2ECA-431C-BEC5-B2B40037F425}" type="datetime1">
              <a:rPr lang="ca-ES"/>
              <a:t>16/8/2023</a:t>
            </a:fld>
            <a:endParaRPr lang="ca-ES"/>
          </a:p>
        </p:txBody>
      </p:sp>
      <p:pic>
        <p:nvPicPr>
          <p:cNvPr id="8" name="Image 7" descr="Une image contenant ligne, conception&#10;&#10;Description générée automatiquement">
            <a:extLst>
              <a:ext uri="{FF2B5EF4-FFF2-40B4-BE49-F238E27FC236}">
                <a16:creationId xmlns:a16="http://schemas.microsoft.com/office/drawing/2014/main" id="{43EBC680-B5B2-86EF-2DFA-FC711B5D46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140" y="2413440"/>
            <a:ext cx="1232640" cy="720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1474</TotalTime>
  <Words>1886</Words>
  <Application>Microsoft Office PowerPoint</Application>
  <PresentationFormat>Personnalisé</PresentationFormat>
  <Paragraphs>512</Paragraphs>
  <Slides>28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28</vt:i4>
      </vt:variant>
    </vt:vector>
  </HeadingPairs>
  <TitlesOfParts>
    <vt:vector size="38" baseType="lpstr">
      <vt:lpstr>Arial</vt:lpstr>
      <vt:lpstr>Noto Sans</vt:lpstr>
      <vt:lpstr>Segoe UI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Weather radar data processing: open source tools</vt:lpstr>
      <vt:lpstr>Contents</vt:lpstr>
      <vt:lpstr>Présentation PowerPoint</vt:lpstr>
      <vt:lpstr>What is Open Source Software ?</vt:lpstr>
      <vt:lpstr>Open source for weather radar ?</vt:lpstr>
      <vt:lpstr>The weather radar business</vt:lpstr>
      <vt:lpstr>The weather radar business</vt:lpstr>
      <vt:lpstr>Présentation PowerPoint</vt:lpstr>
      <vt:lpstr>IQ data processing</vt:lpstr>
      <vt:lpstr>Moment correction</vt:lpstr>
      <vt:lpstr>Gate-based products</vt:lpstr>
      <vt:lpstr>Radar-based products</vt:lpstr>
      <vt:lpstr>Présentation PowerPoint</vt:lpstr>
      <vt:lpstr>Radar Data Formats</vt:lpstr>
      <vt:lpstr>CfRadial </vt:lpstr>
      <vt:lpstr>CFRadial</vt:lpstr>
      <vt:lpstr>ODIM_H5</vt:lpstr>
      <vt:lpstr>ODIM</vt:lpstr>
      <vt:lpstr>NEXRAD-AR2 data</vt:lpstr>
      <vt:lpstr>Présentation PowerPoint</vt:lpstr>
      <vt:lpstr>wradlib</vt:lpstr>
      <vt:lpstr>Wradlib functionality</vt:lpstr>
      <vt:lpstr>LROSE</vt:lpstr>
      <vt:lpstr>LROSE tools</vt:lpstr>
      <vt:lpstr>BALTRAD</vt:lpstr>
      <vt:lpstr>BALTRAD packages</vt:lpstr>
      <vt:lpstr>Other useful meteorological software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Weather radar data processing: open source tools</dc:title>
  <dc:subject/>
  <dc:creator>Jordi FIGUERAS VENTURA</dc:creator>
  <dc:description/>
  <cp:lastModifiedBy>Jordi FIGUERAS VENTURA</cp:lastModifiedBy>
  <cp:revision>61</cp:revision>
  <dcterms:created xsi:type="dcterms:W3CDTF">2021-03-05T10:21:18Z</dcterms:created>
  <dcterms:modified xsi:type="dcterms:W3CDTF">2023-08-16T09:49:09Z</dcterms:modified>
  <dc:language>ca-ES</dc:language>
</cp:coreProperties>
</file>